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69" r:id="rId16"/>
    <p:sldId id="270" r:id="rId17"/>
    <p:sldId id="271" r:id="rId18"/>
    <p:sldId id="272" r:id="rId19"/>
    <p:sldId id="274" r:id="rId20"/>
    <p:sldId id="275" r:id="rId21"/>
    <p:sldId id="276" r:id="rId22"/>
    <p:sldId id="279" r:id="rId23"/>
    <p:sldId id="286" r:id="rId24"/>
    <p:sldId id="277" r:id="rId25"/>
    <p:sldId id="278" r:id="rId26"/>
    <p:sldId id="280" r:id="rId27"/>
    <p:sldId id="283" r:id="rId28"/>
    <p:sldId id="284" r:id="rId29"/>
    <p:sldId id="285" r:id="rId30"/>
    <p:sldId id="287" r:id="rId31"/>
    <p:sldId id="288" r:id="rId32"/>
    <p:sldId id="28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3959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067955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9191509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988335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83214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849786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82354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309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6386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8613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41764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94823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4/17/2022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8618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4/17/2022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61665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31719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0991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4/17/2022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71087744"/>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984069"/>
            <a:ext cx="8825658" cy="1959428"/>
          </a:xfrm>
        </p:spPr>
        <p:txBody>
          <a:bodyPr/>
          <a:lstStyle/>
          <a:p>
            <a:pPr algn="ctr"/>
            <a:r>
              <a:rPr lang="fr-FR" sz="4400" dirty="0" smtClean="0">
                <a:latin typeface="Times New Roman" panose="02020603050405020304" pitchFamily="18" charset="0"/>
                <a:cs typeface="Times New Roman" panose="02020603050405020304" pitchFamily="18" charset="0"/>
              </a:rPr>
              <a:t>Rapport d’analyse du site de l’</a:t>
            </a:r>
            <a:r>
              <a:rPr lang="fr-FR" sz="4400" dirty="0" smtClean="0">
                <a:latin typeface="Times New Roman" panose="02020603050405020304" pitchFamily="18" charset="0"/>
                <a:ea typeface="Yu Gothic Medium" panose="020B0500000000000000" pitchFamily="34" charset="-128"/>
                <a:cs typeface="Times New Roman" panose="02020603050405020304" pitchFamily="18" charset="0"/>
              </a:rPr>
              <a:t>agence La Panthère</a:t>
            </a:r>
            <a:endParaRPr lang="fr-FR" sz="4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3453677"/>
            <a:ext cx="8825658" cy="861420"/>
          </a:xfrm>
        </p:spPr>
        <p:txBody>
          <a:bodyPr>
            <a:normAutofit/>
          </a:bodyPr>
          <a:lstStyle/>
          <a:p>
            <a:r>
              <a:rPr lang="fr-FR" sz="3200" dirty="0" smtClean="0">
                <a:solidFill>
                  <a:schemeClr val="tx1"/>
                </a:solidFill>
                <a:latin typeface="Times New Roman" panose="02020603050405020304" pitchFamily="18" charset="0"/>
                <a:cs typeface="Times New Roman" panose="02020603050405020304" pitchFamily="18" charset="0"/>
              </a:rPr>
              <a:t>Lamiae Richard</a:t>
            </a:r>
            <a:endParaRPr lang="fr-FR"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68354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729" y="502793"/>
            <a:ext cx="8946541" cy="5375493"/>
          </a:xfrm>
        </p:spPr>
        <p:txBody>
          <a:bodyPr/>
          <a:lstStyle/>
          <a:p>
            <a:r>
              <a:rPr lang="fr-FR" b="1" u="sng" dirty="0" smtClean="0">
                <a:solidFill>
                  <a:schemeClr val="tx1"/>
                </a:solidFill>
                <a:latin typeface="Times New Roman" panose="02020603050405020304" pitchFamily="18" charset="0"/>
                <a:cs typeface="Times New Roman" panose="02020603050405020304" pitchFamily="18" charset="0"/>
              </a:rPr>
              <a:t>Les différents problèmes d’accessibilité:</a:t>
            </a:r>
          </a:p>
          <a:p>
            <a:pPr marL="0" indent="0">
              <a:buNone/>
            </a:pPr>
            <a:r>
              <a:rPr lang="fr-FR" dirty="0" smtClean="0">
                <a:latin typeface="Times New Roman" panose="02020603050405020304" pitchFamily="18" charset="0"/>
                <a:cs typeface="Times New Roman" panose="02020603050405020304" pitchFamily="18" charset="0"/>
              </a:rPr>
              <a:t>Certains </a:t>
            </a:r>
            <a:r>
              <a:rPr lang="fr-FR" dirty="0">
                <a:latin typeface="Times New Roman" panose="02020603050405020304" pitchFamily="18" charset="0"/>
                <a:cs typeface="Times New Roman" panose="02020603050405020304" pitchFamily="18" charset="0"/>
              </a:rPr>
              <a:t>de nos utilisateurs rencontrent des problèmes d’accessibilité sur notre </a:t>
            </a:r>
            <a:r>
              <a:rPr lang="fr-FR" dirty="0" smtClean="0">
                <a:latin typeface="Times New Roman" panose="02020603050405020304" pitchFamily="18" charset="0"/>
                <a:cs typeface="Times New Roman" panose="02020603050405020304" pitchFamily="18" charset="0"/>
              </a:rPr>
              <a:t>site c’est pourquoi il est important de faire analyser le site sur WAVE . </a:t>
            </a:r>
            <a:endParaRPr lang="fr-FR"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11192" y="2072640"/>
            <a:ext cx="9358998" cy="4191136"/>
          </a:xfrm>
          <a:prstGeom prst="rect">
            <a:avLst/>
          </a:prstGeom>
        </p:spPr>
      </p:pic>
    </p:spTree>
    <p:extLst>
      <p:ext uri="{BB962C8B-B14F-4D97-AF65-F5344CB8AC3E}">
        <p14:creationId xmlns:p14="http://schemas.microsoft.com/office/powerpoint/2010/main" val="3249660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90102" y="731518"/>
            <a:ext cx="8947150" cy="5233851"/>
          </a:xfrm>
          <a:prstGeom prst="rect">
            <a:avLst/>
          </a:prstGeom>
        </p:spPr>
      </p:pic>
    </p:spTree>
    <p:extLst>
      <p:ext uri="{BB962C8B-B14F-4D97-AF65-F5344CB8AC3E}">
        <p14:creationId xmlns:p14="http://schemas.microsoft.com/office/powerpoint/2010/main" val="2615768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5564" y="1582656"/>
            <a:ext cx="8946541" cy="4195481"/>
          </a:xfrm>
        </p:spPr>
        <p:txBody>
          <a:bodyPr/>
          <a:lstStyle/>
          <a:p>
            <a:r>
              <a:rPr lang="fr-FR" dirty="0" smtClean="0">
                <a:latin typeface="Times New Roman" panose="02020603050405020304" pitchFamily="18" charset="0"/>
                <a:cs typeface="Times New Roman" panose="02020603050405020304" pitchFamily="18" charset="0"/>
              </a:rPr>
              <a:t>WAVE a détecté plusieurs erreurs sur le site parmi lesquels :</a:t>
            </a:r>
            <a:endParaRPr lang="fr-FR"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Le langage utilisé n’est pas déterminé.</a:t>
            </a:r>
          </a:p>
          <a:p>
            <a:pPr lvl="1">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Des defaults dans la construction du site. </a:t>
            </a:r>
          </a:p>
          <a:p>
            <a:pPr lvl="1">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Les contrastes sont faibles et ne correspondent pas aux normes WCAG.</a:t>
            </a:r>
          </a:p>
          <a:p>
            <a:pPr lvl="1">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une </a:t>
            </a:r>
            <a:r>
              <a:rPr lang="fr-FR" dirty="0">
                <a:latin typeface="Times New Roman" panose="02020603050405020304" pitchFamily="18" charset="0"/>
                <a:cs typeface="Times New Roman" panose="02020603050405020304" pitchFamily="18" charset="0"/>
              </a:rPr>
              <a:t>taille de police trop petite à certains endroits,</a:t>
            </a:r>
          </a:p>
          <a:p>
            <a:pPr lvl="1">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des </a:t>
            </a:r>
            <a:r>
              <a:rPr lang="fr-FR" dirty="0">
                <a:latin typeface="Times New Roman" panose="02020603050405020304" pitchFamily="18" charset="0"/>
                <a:cs typeface="Times New Roman" panose="02020603050405020304" pitchFamily="18" charset="0"/>
              </a:rPr>
              <a:t>boutons qui n’ont pas la même </a:t>
            </a:r>
            <a:r>
              <a:rPr lang="fr-FR" dirty="0" smtClean="0">
                <a:latin typeface="Times New Roman" panose="02020603050405020304" pitchFamily="18" charset="0"/>
                <a:cs typeface="Times New Roman" panose="02020603050405020304" pitchFamily="18" charset="0"/>
              </a:rPr>
              <a:t>apparence.</a:t>
            </a:r>
          </a:p>
          <a:p>
            <a:pPr lvl="1">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Des liens vides</a:t>
            </a:r>
            <a:r>
              <a:rPr lang="fr-FR" dirty="0" smtClean="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fr-FR" dirty="0" smtClean="0">
                <a:latin typeface="Times New Roman" panose="02020603050405020304" pitchFamily="18" charset="0"/>
                <a:cs typeface="Times New Roman" panose="02020603050405020304" pitchFamily="18" charset="0"/>
              </a:rPr>
              <a:t>des </a:t>
            </a:r>
            <a:r>
              <a:rPr lang="fr-FR" dirty="0">
                <a:latin typeface="Times New Roman" panose="02020603050405020304" pitchFamily="18" charset="0"/>
                <a:cs typeface="Times New Roman" panose="02020603050405020304" pitchFamily="18" charset="0"/>
              </a:rPr>
              <a:t>balises de formulaires qui ne sont pas reliées à un label.</a:t>
            </a:r>
          </a:p>
        </p:txBody>
      </p:sp>
    </p:spTree>
    <p:extLst>
      <p:ext uri="{BB962C8B-B14F-4D97-AF65-F5344CB8AC3E}">
        <p14:creationId xmlns:p14="http://schemas.microsoft.com/office/powerpoint/2010/main" val="385844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384663"/>
            <a:ext cx="8946541" cy="4010295"/>
          </a:xfrm>
        </p:spPr>
        <p:txBody>
          <a:bodyPr>
            <a:normAutofit/>
          </a:bodyPr>
          <a:lstStyle/>
          <a:p>
            <a:pPr marL="457200" lvl="1" indent="-457200">
              <a:buFont typeface="+mj-lt"/>
              <a:buAutoNum type="arabicPeriod" startAt="4"/>
            </a:pPr>
            <a:r>
              <a:rPr lang="fr-FR" sz="2000" b="1" u="sng" dirty="0">
                <a:solidFill>
                  <a:schemeClr val="tx1"/>
                </a:solidFill>
                <a:latin typeface="Times New Roman" panose="02020603050405020304" pitchFamily="18" charset="0"/>
                <a:cs typeface="Times New Roman" panose="02020603050405020304" pitchFamily="18" charset="0"/>
              </a:rPr>
              <a:t>Des defaults dans la construction du site. </a:t>
            </a:r>
          </a:p>
          <a:p>
            <a:pPr marL="0" indent="0">
              <a:buNone/>
            </a:pPr>
            <a:r>
              <a:rPr lang="fr-FR" dirty="0" smtClean="0">
                <a:latin typeface="Times New Roman" panose="02020603050405020304" pitchFamily="18" charset="0"/>
                <a:cs typeface="Times New Roman" panose="02020603050405020304" pitchFamily="18" charset="0"/>
              </a:rPr>
              <a:t>L’analyse montre des defaults dans l’architecture du site. En effet nous avons bien les titres &lt;h1&gt; &lt;h2&gt; et &lt;h3&gt;, seulement ses derniers ne sont pas utilisés d’une manière correcte. Les titres &lt;h3&gt; apparaissent bien avant le &lt;h2&gt; ce qui peut poser problème à l’utilisateur qui navigue sur le site à l’aide d’un lecteur d’écran. </a:t>
            </a:r>
            <a:r>
              <a:rPr lang="fr-FR" b="1" u="sng" dirty="0" smtClean="0">
                <a:latin typeface="Times New Roman" panose="02020603050405020304" pitchFamily="18" charset="0"/>
                <a:cs typeface="Times New Roman" panose="02020603050405020304" pitchFamily="18" charset="0"/>
              </a:rPr>
              <a:t>Il est donc nécessaire de créer un niveau &lt;h2&gt; avant le niveau &lt;h3&gt;. </a:t>
            </a:r>
            <a:r>
              <a:rPr lang="fr-FR" dirty="0">
                <a:latin typeface="Times New Roman" panose="02020603050405020304" pitchFamily="18" charset="0"/>
                <a:cs typeface="Times New Roman" panose="02020603050405020304" pitchFamily="18" charset="0"/>
              </a:rPr>
              <a:t>L’ajout de ce titre </a:t>
            </a:r>
            <a:r>
              <a:rPr lang="fr-FR" dirty="0" smtClean="0">
                <a:latin typeface="Times New Roman" panose="02020603050405020304" pitchFamily="18" charset="0"/>
                <a:cs typeface="Times New Roman" panose="02020603050405020304" pitchFamily="18" charset="0"/>
              </a:rPr>
              <a:t>&lt;h2&gt; </a:t>
            </a:r>
            <a:r>
              <a:rPr lang="fr-FR" dirty="0">
                <a:latin typeface="Times New Roman" panose="02020603050405020304" pitchFamily="18" charset="0"/>
                <a:cs typeface="Times New Roman" panose="02020603050405020304" pitchFamily="18" charset="0"/>
              </a:rPr>
              <a:t>avec un mot-clé synonyme du mot-clé principal améliorera également le référencement SEO de notre </a:t>
            </a:r>
            <a:r>
              <a:rPr lang="fr-FR" dirty="0" smtClean="0">
                <a:latin typeface="Times New Roman" panose="02020603050405020304" pitchFamily="18" charset="0"/>
                <a:cs typeface="Times New Roman" panose="02020603050405020304" pitchFamily="18" charset="0"/>
              </a:rPr>
              <a:t>site.</a:t>
            </a:r>
            <a:endParaRPr lang="fr-FR" b="1" u="sng" dirty="0" smtClean="0">
              <a:latin typeface="Times New Roman" panose="02020603050405020304" pitchFamily="18" charset="0"/>
              <a:cs typeface="Times New Roman" panose="02020603050405020304" pitchFamily="18" charset="0"/>
            </a:endParaRPr>
          </a:p>
          <a:p>
            <a:pPr marL="0" indent="0">
              <a:buNone/>
            </a:pPr>
            <a:endParaRPr lang="fr-FR" b="1" u="sng" dirty="0"/>
          </a:p>
        </p:txBody>
      </p:sp>
      <p:pic>
        <p:nvPicPr>
          <p:cNvPr id="4" name="Picture 3"/>
          <p:cNvPicPr>
            <a:picLocks noChangeAspect="1"/>
          </p:cNvPicPr>
          <p:nvPr/>
        </p:nvPicPr>
        <p:blipFill>
          <a:blip r:embed="rId2"/>
          <a:stretch>
            <a:fillRect/>
          </a:stretch>
        </p:blipFill>
        <p:spPr>
          <a:xfrm>
            <a:off x="1260067" y="4093437"/>
            <a:ext cx="8477250" cy="447675"/>
          </a:xfrm>
          <a:prstGeom prst="rect">
            <a:avLst/>
          </a:prstGeom>
        </p:spPr>
      </p:pic>
    </p:spTree>
    <p:extLst>
      <p:ext uri="{BB962C8B-B14F-4D97-AF65-F5344CB8AC3E}">
        <p14:creationId xmlns:p14="http://schemas.microsoft.com/office/powerpoint/2010/main" val="40808829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114698"/>
            <a:ext cx="8946541" cy="5133702"/>
          </a:xfrm>
        </p:spPr>
        <p:txBody>
          <a:bodyPr/>
          <a:lstStyle/>
          <a:p>
            <a:endParaRPr lang="fr-FR" dirty="0" smtClean="0">
              <a:latin typeface="Times New Roman" panose="02020603050405020304" pitchFamily="18" charset="0"/>
              <a:cs typeface="Times New Roman" panose="02020603050405020304" pitchFamily="18" charset="0"/>
            </a:endParaRPr>
          </a:p>
          <a:p>
            <a:r>
              <a:rPr lang="fr-FR" dirty="0" smtClean="0">
                <a:latin typeface="Times New Roman" panose="02020603050405020304" pitchFamily="18" charset="0"/>
                <a:cs typeface="Times New Roman" panose="02020603050405020304" pitchFamily="18" charset="0"/>
              </a:rPr>
              <a:t>Transformer ce  &lt;h2&gt; en &lt;p&gt;  pour éviter une incohérence dans la structure du site. </a:t>
            </a:r>
          </a:p>
          <a:p>
            <a:endParaRPr lang="fr-FR" dirty="0"/>
          </a:p>
        </p:txBody>
      </p:sp>
      <p:pic>
        <p:nvPicPr>
          <p:cNvPr id="4" name="Picture 3"/>
          <p:cNvPicPr>
            <a:picLocks noChangeAspect="1"/>
          </p:cNvPicPr>
          <p:nvPr/>
        </p:nvPicPr>
        <p:blipFill>
          <a:blip r:embed="rId2"/>
          <a:stretch>
            <a:fillRect/>
          </a:stretch>
        </p:blipFill>
        <p:spPr>
          <a:xfrm>
            <a:off x="1399767" y="2837905"/>
            <a:ext cx="8486775" cy="1925683"/>
          </a:xfrm>
          <a:prstGeom prst="rect">
            <a:avLst/>
          </a:prstGeom>
        </p:spPr>
      </p:pic>
    </p:spTree>
    <p:extLst>
      <p:ext uri="{BB962C8B-B14F-4D97-AF65-F5344CB8AC3E}">
        <p14:creationId xmlns:p14="http://schemas.microsoft.com/office/powerpoint/2010/main" val="2115775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764" y="737923"/>
            <a:ext cx="9764985" cy="5540956"/>
          </a:xfrm>
        </p:spPr>
        <p:txBody>
          <a:bodyPr>
            <a:normAutofit/>
          </a:bodyPr>
          <a:lstStyle/>
          <a:p>
            <a:pPr marL="457200" indent="-457200">
              <a:buFont typeface="+mj-lt"/>
              <a:buAutoNum type="arabicPeriod" startAt="6"/>
            </a:pPr>
            <a:endParaRPr lang="fr-FR" b="1" u="sng"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pPr marL="457200" indent="-457200">
              <a:buFont typeface="+mj-lt"/>
              <a:buAutoNum type="arabicPeriod" startAt="6"/>
            </a:pPr>
            <a:endParaRPr lang="fr-FR" b="1" u="sng" dirty="0" smtClean="0">
              <a:solidFill>
                <a:schemeClr val="accent6">
                  <a:lumMod val="60000"/>
                  <a:lumOff val="40000"/>
                </a:schemeClr>
              </a:solidFill>
              <a:latin typeface="Times New Roman" panose="02020603050405020304" pitchFamily="18" charset="0"/>
              <a:cs typeface="Times New Roman" panose="02020603050405020304" pitchFamily="18" charset="0"/>
            </a:endParaRPr>
          </a:p>
          <a:p>
            <a:pPr marL="457200" indent="-457200">
              <a:buFont typeface="+mj-lt"/>
              <a:buAutoNum type="arabicPeriod" startAt="5"/>
            </a:pPr>
            <a:r>
              <a:rPr lang="fr-FR" b="1" u="sng" dirty="0" smtClean="0">
                <a:solidFill>
                  <a:schemeClr val="tx1"/>
                </a:solidFill>
                <a:latin typeface="Times New Roman" panose="02020603050405020304" pitchFamily="18" charset="0"/>
                <a:cs typeface="Times New Roman" panose="02020603050405020304" pitchFamily="18" charset="0"/>
              </a:rPr>
              <a:t>Les </a:t>
            </a:r>
            <a:r>
              <a:rPr lang="fr-FR" b="1" u="sng" dirty="0">
                <a:solidFill>
                  <a:schemeClr val="tx1"/>
                </a:solidFill>
                <a:latin typeface="Times New Roman" panose="02020603050405020304" pitchFamily="18" charset="0"/>
                <a:cs typeface="Times New Roman" panose="02020603050405020304" pitchFamily="18" charset="0"/>
              </a:rPr>
              <a:t>contrastes du </a:t>
            </a:r>
            <a:r>
              <a:rPr lang="fr-FR" b="1" u="sng" dirty="0" smtClean="0">
                <a:solidFill>
                  <a:schemeClr val="tx1"/>
                </a:solidFill>
                <a:latin typeface="Times New Roman" panose="02020603050405020304" pitchFamily="18" charset="0"/>
                <a:cs typeface="Times New Roman" panose="02020603050405020304" pitchFamily="18" charset="0"/>
              </a:rPr>
              <a:t>site:</a:t>
            </a:r>
          </a:p>
          <a:p>
            <a:r>
              <a:rPr lang="fr-FR"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Après analyse globale de l’accessibilité du site, on peut s’apercevoir qu’il y a un certains nombres de retour concernant les contrastes. </a:t>
            </a:r>
            <a:endParaRPr lang="fr-FR" dirty="0" smtClean="0">
              <a:latin typeface="Times New Roman" panose="02020603050405020304" pitchFamily="18" charset="0"/>
              <a:cs typeface="Times New Roman" panose="02020603050405020304" pitchFamily="18" charset="0"/>
            </a:endParaRPr>
          </a:p>
          <a:p>
            <a:r>
              <a:rPr lang="fr-FR" dirty="0" smtClean="0">
                <a:latin typeface="Times New Roman" panose="02020603050405020304" pitchFamily="18" charset="0"/>
                <a:cs typeface="Times New Roman" panose="02020603050405020304" pitchFamily="18" charset="0"/>
              </a:rPr>
              <a:t>En </a:t>
            </a:r>
            <a:r>
              <a:rPr lang="fr-FR" dirty="0">
                <a:latin typeface="Times New Roman" panose="02020603050405020304" pitchFamily="18" charset="0"/>
                <a:cs typeface="Times New Roman" panose="02020603050405020304" pitchFamily="18" charset="0"/>
              </a:rPr>
              <a:t>effet, les couleurs choisies en arrière plan et en premier plan ne passe pas le validateur de contraste. Le contraste des couleurs doit respecter le niveau AA de WCAG, </a:t>
            </a:r>
            <a:r>
              <a:rPr lang="fr-FR" dirty="0" smtClean="0">
                <a:latin typeface="Times New Roman" panose="02020603050405020304" pitchFamily="18" charset="0"/>
                <a:cs typeface="Times New Roman" panose="02020603050405020304" pitchFamily="18" charset="0"/>
              </a:rPr>
              <a:t>c’est-à-dire:</a:t>
            </a:r>
          </a:p>
          <a:p>
            <a:pPr marL="0" indent="0">
              <a:buNone/>
            </a:pPr>
            <a:r>
              <a:rPr lang="fr-FR" dirty="0" smtClean="0">
                <a:latin typeface="Times New Roman" panose="02020603050405020304" pitchFamily="18" charset="0"/>
                <a:cs typeface="Times New Roman" panose="02020603050405020304" pitchFamily="18" charset="0"/>
              </a:rPr>
              <a:t> 	- </a:t>
            </a:r>
            <a:r>
              <a:rPr lang="fr-FR" dirty="0">
                <a:latin typeface="Times New Roman" panose="02020603050405020304" pitchFamily="18" charset="0"/>
                <a:cs typeface="Times New Roman" panose="02020603050405020304" pitchFamily="18" charset="0"/>
              </a:rPr>
              <a:t>que le contraste doit avoir un ratio de 4.5:1 pour les textes </a:t>
            </a:r>
            <a:r>
              <a:rPr lang="fr-FR" dirty="0" smtClean="0">
                <a:latin typeface="Times New Roman" panose="02020603050405020304" pitchFamily="18" charset="0"/>
                <a:cs typeface="Times New Roman" panose="02020603050405020304" pitchFamily="18" charset="0"/>
              </a:rPr>
              <a:t>normaux </a:t>
            </a:r>
            <a:r>
              <a:rPr lang="fr-FR" dirty="0">
                <a:latin typeface="Times New Roman" panose="02020603050405020304" pitchFamily="18" charset="0"/>
                <a:cs typeface="Times New Roman" panose="02020603050405020304" pitchFamily="18" charset="0"/>
              </a:rPr>
              <a:t>(dont la </a:t>
            </a:r>
            <a:r>
              <a:rPr lang="fr-FR" dirty="0" smtClean="0">
                <a:latin typeface="Times New Roman" panose="02020603050405020304" pitchFamily="18" charset="0"/>
                <a:cs typeface="Times New Roman" panose="02020603050405020304" pitchFamily="18" charset="0"/>
              </a:rPr>
              <a:t>	fonte </a:t>
            </a:r>
            <a:r>
              <a:rPr lang="fr-FR" dirty="0">
                <a:latin typeface="Times New Roman" panose="02020603050405020304" pitchFamily="18" charset="0"/>
                <a:cs typeface="Times New Roman" panose="02020603050405020304" pitchFamily="18" charset="0"/>
              </a:rPr>
              <a:t>est </a:t>
            </a:r>
            <a:r>
              <a:rPr lang="fr-FR" dirty="0" smtClean="0">
                <a:latin typeface="Times New Roman" panose="02020603050405020304" pitchFamily="18" charset="0"/>
                <a:cs typeface="Times New Roman" panose="02020603050405020304" pitchFamily="18" charset="0"/>
              </a:rPr>
              <a:t>	inférieure 	à </a:t>
            </a:r>
            <a:r>
              <a:rPr lang="fr-FR" dirty="0">
                <a:latin typeface="Times New Roman" panose="02020603050405020304" pitchFamily="18" charset="0"/>
                <a:cs typeface="Times New Roman" panose="02020603050405020304" pitchFamily="18" charset="0"/>
              </a:rPr>
              <a:t>18 points ou 14 points en </a:t>
            </a:r>
            <a:r>
              <a:rPr lang="fr-FR" dirty="0" smtClean="0">
                <a:latin typeface="Times New Roman" panose="02020603050405020304" pitchFamily="18" charset="0"/>
                <a:cs typeface="Times New Roman" panose="02020603050405020304" pitchFamily="18" charset="0"/>
              </a:rPr>
              <a:t>gras</a:t>
            </a:r>
            <a:r>
              <a:rPr lang="fr-FR" dirty="0">
                <a:latin typeface="Times New Roman" panose="02020603050405020304" pitchFamily="18" charset="0"/>
                <a:cs typeface="Times New Roman" panose="02020603050405020304" pitchFamily="18" charset="0"/>
              </a:rPr>
              <a:t>) ; </a:t>
            </a:r>
            <a:endParaRPr lang="fr-FR" dirty="0" smtClean="0">
              <a:latin typeface="Times New Roman" panose="02020603050405020304" pitchFamily="18" charset="0"/>
              <a:cs typeface="Times New Roman" panose="02020603050405020304" pitchFamily="18" charset="0"/>
            </a:endParaRPr>
          </a:p>
          <a:p>
            <a:pPr marL="0" indent="0" algn="just">
              <a:buNone/>
            </a:pPr>
            <a:r>
              <a:rPr lang="fr-FR" dirty="0" smtClean="0">
                <a:latin typeface="Times New Roman" panose="02020603050405020304" pitchFamily="18" charset="0"/>
                <a:cs typeface="Times New Roman" panose="02020603050405020304" pitchFamily="18" charset="0"/>
              </a:rPr>
              <a:t>	- </a:t>
            </a:r>
            <a:r>
              <a:rPr lang="fr-FR" dirty="0">
                <a:latin typeface="Times New Roman" panose="02020603050405020304" pitchFamily="18" charset="0"/>
                <a:cs typeface="Times New Roman" panose="02020603050405020304" pitchFamily="18" charset="0"/>
              </a:rPr>
              <a:t>ou que le contraste doit </a:t>
            </a:r>
            <a:r>
              <a:rPr lang="fr-FR" dirty="0" smtClean="0">
                <a:latin typeface="Times New Roman" panose="02020603050405020304" pitchFamily="18" charset="0"/>
                <a:cs typeface="Times New Roman" panose="02020603050405020304" pitchFamily="18" charset="0"/>
              </a:rPr>
              <a:t>avoir </a:t>
            </a:r>
            <a:r>
              <a:rPr lang="fr-FR" dirty="0" smtClean="0">
                <a:latin typeface="Times New Roman" panose="02020603050405020304" pitchFamily="18" charset="0"/>
                <a:cs typeface="Times New Roman" panose="02020603050405020304" pitchFamily="18" charset="0"/>
              </a:rPr>
              <a:t>le </a:t>
            </a:r>
            <a:r>
              <a:rPr lang="fr-FR" dirty="0">
                <a:latin typeface="Times New Roman" panose="02020603050405020304" pitchFamily="18" charset="0"/>
                <a:cs typeface="Times New Roman" panose="02020603050405020304" pitchFamily="18" charset="0"/>
              </a:rPr>
              <a:t>ratio de 3:1 si le texte a une fonte de </a:t>
            </a:r>
            <a:r>
              <a:rPr lang="fr-FR" dirty="0" smtClean="0">
                <a:latin typeface="Times New Roman" panose="02020603050405020304" pitchFamily="18" charset="0"/>
                <a:cs typeface="Times New Roman" panose="02020603050405020304" pitchFamily="18" charset="0"/>
              </a:rPr>
              <a:t>	18 </a:t>
            </a:r>
            <a:r>
              <a:rPr lang="fr-FR" dirty="0">
                <a:latin typeface="Times New Roman" panose="02020603050405020304" pitchFamily="18" charset="0"/>
                <a:cs typeface="Times New Roman" panose="02020603050405020304" pitchFamily="18" charset="0"/>
              </a:rPr>
              <a:t>points </a:t>
            </a:r>
            <a:r>
              <a:rPr lang="fr-FR" dirty="0" smtClean="0">
                <a:latin typeface="Times New Roman" panose="02020603050405020304" pitchFamily="18" charset="0"/>
                <a:cs typeface="Times New Roman" panose="02020603050405020304" pitchFamily="18" charset="0"/>
              </a:rPr>
              <a:t>minimum ou </a:t>
            </a:r>
            <a:r>
              <a:rPr lang="fr-FR" dirty="0" smtClean="0">
                <a:latin typeface="Times New Roman" panose="02020603050405020304" pitchFamily="18" charset="0"/>
                <a:cs typeface="Times New Roman" panose="02020603050405020304" pitchFamily="18" charset="0"/>
              </a:rPr>
              <a:t>	de </a:t>
            </a:r>
            <a:r>
              <a:rPr lang="fr-FR" dirty="0">
                <a:latin typeface="Times New Roman" panose="02020603050405020304" pitchFamily="18" charset="0"/>
                <a:cs typeface="Times New Roman" panose="02020603050405020304" pitchFamily="18" charset="0"/>
              </a:rPr>
              <a:t>14 </a:t>
            </a:r>
            <a:r>
              <a:rPr lang="fr-FR" dirty="0" smtClean="0">
                <a:latin typeface="Times New Roman" panose="02020603050405020304" pitchFamily="18" charset="0"/>
                <a:cs typeface="Times New Roman" panose="02020603050405020304" pitchFamily="18" charset="0"/>
              </a:rPr>
              <a:t>	points </a:t>
            </a:r>
            <a:r>
              <a:rPr lang="fr-FR" dirty="0">
                <a:latin typeface="Times New Roman" panose="02020603050405020304" pitchFamily="18" charset="0"/>
                <a:cs typeface="Times New Roman" panose="02020603050405020304" pitchFamily="18" charset="0"/>
              </a:rPr>
              <a:t>en gras. </a:t>
            </a:r>
            <a:r>
              <a:rPr lang="fr-FR" dirty="0" smtClean="0">
                <a:latin typeface="Times New Roman" panose="02020603050405020304" pitchFamily="18" charset="0"/>
                <a:cs typeface="Times New Roman" panose="02020603050405020304" pitchFamily="18" charset="0"/>
              </a:rPr>
              <a:t>Or</a:t>
            </a:r>
            <a:r>
              <a:rPr lang="fr-FR"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le </a:t>
            </a:r>
            <a:r>
              <a:rPr lang="fr-FR" dirty="0" smtClean="0">
                <a:latin typeface="Times New Roman" panose="02020603050405020304" pitchFamily="18" charset="0"/>
                <a:cs typeface="Times New Roman" panose="02020603050405020304" pitchFamily="18" charset="0"/>
              </a:rPr>
              <a:t>contraste </a:t>
            </a:r>
            <a:r>
              <a:rPr lang="fr-FR" dirty="0" smtClean="0">
                <a:latin typeface="Times New Roman" panose="02020603050405020304" pitchFamily="18" charset="0"/>
                <a:cs typeface="Times New Roman" panose="02020603050405020304" pitchFamily="18" charset="0"/>
              </a:rPr>
              <a:t>dans certains endroits a </a:t>
            </a:r>
            <a:r>
              <a:rPr lang="fr-FR" dirty="0">
                <a:latin typeface="Times New Roman" panose="02020603050405020304" pitchFamily="18" charset="0"/>
                <a:cs typeface="Times New Roman" panose="02020603050405020304" pitchFamily="18" charset="0"/>
              </a:rPr>
              <a:t>un ratio de </a:t>
            </a:r>
            <a:r>
              <a:rPr lang="fr-FR" dirty="0" smtClean="0">
                <a:latin typeface="Times New Roman" panose="02020603050405020304" pitchFamily="18" charset="0"/>
                <a:cs typeface="Times New Roman" panose="02020603050405020304" pitchFamily="18" charset="0"/>
              </a:rPr>
              <a:t>2,22:1 </a:t>
            </a:r>
            <a:r>
              <a:rPr lang="fr-FR" dirty="0">
                <a:latin typeface="Times New Roman" panose="02020603050405020304" pitchFamily="18" charset="0"/>
                <a:cs typeface="Times New Roman" panose="02020603050405020304" pitchFamily="18" charset="0"/>
              </a:rPr>
              <a:t>ce qui n’est </a:t>
            </a:r>
            <a:r>
              <a:rPr lang="fr-FR" dirty="0" smtClean="0">
                <a:latin typeface="Times New Roman" panose="02020603050405020304" pitchFamily="18" charset="0"/>
                <a:cs typeface="Times New Roman" panose="02020603050405020304" pitchFamily="18" charset="0"/>
              </a:rPr>
              <a:t>pas </a:t>
            </a:r>
            <a:r>
              <a:rPr lang="fr-FR" dirty="0" smtClean="0">
                <a:latin typeface="Times New Roman" panose="02020603050405020304" pitchFamily="18" charset="0"/>
                <a:cs typeface="Times New Roman" panose="02020603050405020304" pitchFamily="18" charset="0"/>
              </a:rPr>
              <a:t>	valable</a:t>
            </a:r>
            <a:r>
              <a:rPr lang="fr-F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28989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3114" y="724934"/>
            <a:ext cx="3627434" cy="4877223"/>
          </a:xfrm>
        </p:spPr>
      </p:pic>
      <p:pic>
        <p:nvPicPr>
          <p:cNvPr id="6" name="Picture 5"/>
          <p:cNvPicPr>
            <a:picLocks noChangeAspect="1"/>
          </p:cNvPicPr>
          <p:nvPr/>
        </p:nvPicPr>
        <p:blipFill>
          <a:blip r:embed="rId3"/>
          <a:stretch>
            <a:fillRect/>
          </a:stretch>
        </p:blipFill>
        <p:spPr>
          <a:xfrm>
            <a:off x="5656080" y="1934414"/>
            <a:ext cx="4001726" cy="2771775"/>
          </a:xfrm>
          <a:prstGeom prst="rect">
            <a:avLst/>
          </a:prstGeom>
        </p:spPr>
      </p:pic>
    </p:spTree>
    <p:extLst>
      <p:ext uri="{BB962C8B-B14F-4D97-AF65-F5344CB8AC3E}">
        <p14:creationId xmlns:p14="http://schemas.microsoft.com/office/powerpoint/2010/main" val="2822866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4326" y="476666"/>
            <a:ext cx="8946541" cy="5985094"/>
          </a:xfrm>
        </p:spPr>
        <p:txBody>
          <a:bodyPr/>
          <a:lstStyle/>
          <a:p>
            <a:pPr algn="just"/>
            <a:r>
              <a:rPr lang="fr-FR" dirty="0" smtClean="0">
                <a:latin typeface="Times New Roman" panose="02020603050405020304" pitchFamily="18" charset="0"/>
                <a:cs typeface="Times New Roman" panose="02020603050405020304" pitchFamily="18" charset="0"/>
              </a:rPr>
              <a:t>Les ajustements </a:t>
            </a:r>
            <a:r>
              <a:rPr lang="fr-FR" dirty="0" smtClean="0">
                <a:latin typeface="Times New Roman" panose="02020603050405020304" pitchFamily="18" charset="0"/>
                <a:cs typeface="Times New Roman" panose="02020603050405020304" pitchFamily="18" charset="0"/>
              </a:rPr>
              <a:t>réalisés </a:t>
            </a:r>
            <a:r>
              <a:rPr lang="fr-FR" dirty="0" smtClean="0">
                <a:latin typeface="Times New Roman" panose="02020603050405020304" pitchFamily="18" charset="0"/>
                <a:cs typeface="Times New Roman" panose="02020603050405020304" pitchFamily="18" charset="0"/>
              </a:rPr>
              <a:t>au niveau des contrastes: </a:t>
            </a:r>
          </a:p>
          <a:p>
            <a:pPr marL="0" indent="0" algn="just">
              <a:buNone/>
            </a:pPr>
            <a:r>
              <a:rPr lang="fr-FR" dirty="0" smtClean="0">
                <a:latin typeface="Times New Roman" panose="02020603050405020304" pitchFamily="18" charset="0"/>
                <a:cs typeface="Times New Roman" panose="02020603050405020304" pitchFamily="18" charset="0"/>
              </a:rPr>
              <a:t>	La couleur du texte est désormais noire lorsque l’arrière plan est orangé. </a:t>
            </a:r>
          </a:p>
          <a:p>
            <a:pPr marL="0" indent="0">
              <a:buNone/>
            </a:pPr>
            <a:endParaRPr lang="fr-FR" dirty="0">
              <a:latin typeface="Times New Roman" panose="02020603050405020304" pitchFamily="18" charset="0"/>
              <a:cs typeface="Times New Roman" panose="02020603050405020304" pitchFamily="18" charset="0"/>
            </a:endParaRPr>
          </a:p>
          <a:p>
            <a:pPr marL="0" indent="0">
              <a:buNone/>
            </a:pPr>
            <a:endParaRPr lang="fr-FR" dirty="0" smtClean="0">
              <a:latin typeface="Times New Roman" panose="02020603050405020304" pitchFamily="18" charset="0"/>
              <a:cs typeface="Times New Roman" panose="02020603050405020304" pitchFamily="18" charset="0"/>
            </a:endParaRPr>
          </a:p>
          <a:p>
            <a:pPr marL="0" indent="0">
              <a:buNone/>
            </a:pPr>
            <a:endParaRPr lang="fr-FR" dirty="0" smtClean="0">
              <a:latin typeface="Times New Roman" panose="02020603050405020304" pitchFamily="18" charset="0"/>
              <a:cs typeface="Times New Roman" panose="02020603050405020304" pitchFamily="18" charset="0"/>
            </a:endParaRPr>
          </a:p>
          <a:p>
            <a:pPr marL="0" indent="0">
              <a:buNone/>
            </a:pPr>
            <a:endParaRPr lang="fr-FR" dirty="0" smtClean="0">
              <a:latin typeface="Times New Roman" panose="02020603050405020304" pitchFamily="18" charset="0"/>
              <a:cs typeface="Times New Roman" panose="02020603050405020304" pitchFamily="18" charset="0"/>
            </a:endParaRPr>
          </a:p>
          <a:p>
            <a:pPr marL="0" indent="0">
              <a:buNone/>
            </a:pPr>
            <a:endParaRPr lang="fr-FR" dirty="0">
              <a:latin typeface="Times New Roman" panose="02020603050405020304" pitchFamily="18" charset="0"/>
              <a:cs typeface="Times New Roman" panose="02020603050405020304" pitchFamily="18" charset="0"/>
            </a:endParaRPr>
          </a:p>
          <a:p>
            <a:pPr marL="0" indent="0">
              <a:buNone/>
            </a:pPr>
            <a:r>
              <a:rPr lang="fr-FR" dirty="0" smtClean="0">
                <a:latin typeface="Times New Roman" panose="02020603050405020304" pitchFamily="18" charset="0"/>
                <a:cs typeface="Times New Roman" panose="02020603050405020304" pitchFamily="18" charset="0"/>
              </a:rPr>
              <a:t>	La couleur du texte est blanche lorsque l’arrière plan est </a:t>
            </a:r>
            <a:r>
              <a:rPr lang="fr-FR" dirty="0" smtClean="0">
                <a:latin typeface="Times New Roman" panose="02020603050405020304" pitchFamily="18" charset="0"/>
                <a:cs typeface="Times New Roman" panose="02020603050405020304" pitchFamily="18" charset="0"/>
              </a:rPr>
              <a:t>foncé</a:t>
            </a:r>
            <a:r>
              <a:rPr lang="fr-FR" dirty="0" smtClean="0">
                <a:latin typeface="Times New Roman" panose="02020603050405020304" pitchFamily="18" charset="0"/>
                <a:cs typeface="Times New Roman" panose="02020603050405020304" pitchFamily="18" charset="0"/>
              </a:rPr>
              <a:t>: </a:t>
            </a:r>
          </a:p>
          <a:p>
            <a:pPr marL="0" indent="0">
              <a:buNone/>
            </a:pPr>
            <a:endParaRPr lang="fr-F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404" y="1395463"/>
            <a:ext cx="2621507" cy="1635120"/>
          </a:xfrm>
          <a:prstGeom prst="rect">
            <a:avLst/>
          </a:prstGeom>
        </p:spPr>
      </p:pic>
      <p:pic>
        <p:nvPicPr>
          <p:cNvPr id="5" name="Picture 4"/>
          <p:cNvPicPr>
            <a:picLocks noChangeAspect="1"/>
          </p:cNvPicPr>
          <p:nvPr/>
        </p:nvPicPr>
        <p:blipFill>
          <a:blip r:embed="rId3"/>
          <a:stretch>
            <a:fillRect/>
          </a:stretch>
        </p:blipFill>
        <p:spPr>
          <a:xfrm>
            <a:off x="2603182" y="3845005"/>
            <a:ext cx="5103903" cy="2616755"/>
          </a:xfrm>
          <a:prstGeom prst="rect">
            <a:avLst/>
          </a:prstGeom>
        </p:spPr>
      </p:pic>
    </p:spTree>
    <p:extLst>
      <p:ext uri="{BB962C8B-B14F-4D97-AF65-F5344CB8AC3E}">
        <p14:creationId xmlns:p14="http://schemas.microsoft.com/office/powerpoint/2010/main" val="3810223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827314"/>
            <a:ext cx="8946541" cy="5421085"/>
          </a:xfrm>
        </p:spPr>
        <p:txBody>
          <a:bodyPr/>
          <a:lstStyle/>
          <a:p>
            <a:pPr marL="457200" indent="-457200">
              <a:buFont typeface="+mj-lt"/>
              <a:buAutoNum type="arabicPeriod" startAt="6"/>
            </a:pPr>
            <a:r>
              <a:rPr lang="fr-FR" b="1" u="sng" dirty="0" smtClean="0">
                <a:solidFill>
                  <a:schemeClr val="tx1"/>
                </a:solidFill>
                <a:latin typeface="Times New Roman" panose="02020603050405020304" pitchFamily="18" charset="0"/>
                <a:cs typeface="Times New Roman" panose="02020603050405020304" pitchFamily="18" charset="0"/>
              </a:rPr>
              <a:t>Le texte dans les images:</a:t>
            </a:r>
          </a:p>
          <a:p>
            <a:pPr marL="0" indent="0" algn="just">
              <a:buNone/>
            </a:pPr>
            <a:r>
              <a:rPr lang="fr-FR" dirty="0" smtClean="0">
                <a:latin typeface="Times New Roman" panose="02020603050405020304" pitchFamily="18" charset="0"/>
                <a:cs typeface="Times New Roman" panose="02020603050405020304" pitchFamily="18" charset="0"/>
              </a:rPr>
              <a:t>Certains  </a:t>
            </a:r>
            <a:r>
              <a:rPr lang="fr-FR" dirty="0">
                <a:latin typeface="Times New Roman" panose="02020603050405020304" pitchFamily="18" charset="0"/>
                <a:cs typeface="Times New Roman" panose="02020603050405020304" pitchFamily="18" charset="0"/>
              </a:rPr>
              <a:t>paragraphes du site sont inclus dans des images. Cette pratique est déconseillée car elle ne permet pas aux utilisateurs d’augmenter la taille de la fonte ou de changer le style de la police en fonction de leur </a:t>
            </a:r>
            <a:r>
              <a:rPr lang="fr-FR" dirty="0" smtClean="0">
                <a:latin typeface="Times New Roman" panose="02020603050405020304" pitchFamily="18" charset="0"/>
                <a:cs typeface="Times New Roman" panose="02020603050405020304" pitchFamily="18" charset="0"/>
              </a:rPr>
              <a:t>besoins.</a:t>
            </a:r>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p:txBody>
      </p:sp>
      <p:pic>
        <p:nvPicPr>
          <p:cNvPr id="5" name="Picture 4"/>
          <p:cNvPicPr>
            <a:picLocks noChangeAspect="1"/>
          </p:cNvPicPr>
          <p:nvPr/>
        </p:nvPicPr>
        <p:blipFill>
          <a:blip r:embed="rId2"/>
          <a:stretch>
            <a:fillRect/>
          </a:stretch>
        </p:blipFill>
        <p:spPr>
          <a:xfrm>
            <a:off x="5817326" y="2525486"/>
            <a:ext cx="3303079" cy="1814857"/>
          </a:xfrm>
          <a:prstGeom prst="rect">
            <a:avLst/>
          </a:prstGeom>
        </p:spPr>
      </p:pic>
      <p:pic>
        <p:nvPicPr>
          <p:cNvPr id="6" name="Picture 5"/>
          <p:cNvPicPr>
            <a:picLocks noChangeAspect="1"/>
          </p:cNvPicPr>
          <p:nvPr/>
        </p:nvPicPr>
        <p:blipFill>
          <a:blip r:embed="rId3"/>
          <a:stretch>
            <a:fillRect/>
          </a:stretch>
        </p:blipFill>
        <p:spPr>
          <a:xfrm>
            <a:off x="1297577" y="2525486"/>
            <a:ext cx="4127863" cy="1814857"/>
          </a:xfrm>
          <a:prstGeom prst="rect">
            <a:avLst/>
          </a:prstGeom>
        </p:spPr>
      </p:pic>
      <p:pic>
        <p:nvPicPr>
          <p:cNvPr id="7" name="Picture 6"/>
          <p:cNvPicPr>
            <a:picLocks noChangeAspect="1"/>
          </p:cNvPicPr>
          <p:nvPr/>
        </p:nvPicPr>
        <p:blipFill>
          <a:blip r:embed="rId4"/>
          <a:stretch>
            <a:fillRect/>
          </a:stretch>
        </p:blipFill>
        <p:spPr>
          <a:xfrm>
            <a:off x="3272790" y="4594283"/>
            <a:ext cx="4305300" cy="1400175"/>
          </a:xfrm>
          <a:prstGeom prst="rect">
            <a:avLst/>
          </a:prstGeom>
        </p:spPr>
      </p:pic>
    </p:spTree>
    <p:extLst>
      <p:ext uri="{BB962C8B-B14F-4D97-AF65-F5344CB8AC3E}">
        <p14:creationId xmlns:p14="http://schemas.microsoft.com/office/powerpoint/2010/main" val="2348225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3643" y="670559"/>
            <a:ext cx="8946541" cy="5808617"/>
          </a:xfrm>
        </p:spPr>
        <p:txBody>
          <a:bodyPr/>
          <a:lstStyle/>
          <a:p>
            <a:r>
              <a:rPr lang="fr-FR" dirty="0">
                <a:latin typeface="Times New Roman" panose="02020603050405020304" pitchFamily="18" charset="0"/>
                <a:cs typeface="Times New Roman" panose="02020603050405020304" pitchFamily="18" charset="0"/>
              </a:rPr>
              <a:t>Le changement des ces images en paragraphes permet aux utilisateurs de la version mobile d’accéder à la totalité du </a:t>
            </a:r>
            <a:r>
              <a:rPr lang="fr-FR" dirty="0" smtClean="0">
                <a:latin typeface="Times New Roman" panose="02020603050405020304" pitchFamily="18" charset="0"/>
                <a:cs typeface="Times New Roman" panose="02020603050405020304" pitchFamily="18" charset="0"/>
              </a:rPr>
              <a:t>texte.</a:t>
            </a:r>
          </a:p>
          <a:p>
            <a:endParaRPr lang="fr-F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812868" y="1489167"/>
            <a:ext cx="4632961" cy="4667794"/>
          </a:xfrm>
          <a:prstGeom prst="rect">
            <a:avLst/>
          </a:prstGeom>
        </p:spPr>
      </p:pic>
    </p:spTree>
    <p:extLst>
      <p:ext uri="{BB962C8B-B14F-4D97-AF65-F5344CB8AC3E}">
        <p14:creationId xmlns:p14="http://schemas.microsoft.com/office/powerpoint/2010/main" val="2432644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5782" y="1149531"/>
            <a:ext cx="9403742" cy="4336867"/>
          </a:xfrm>
        </p:spPr>
        <p:txBody>
          <a:bodyPr>
            <a:normAutofit/>
          </a:bodyPr>
          <a:lstStyle/>
          <a:p>
            <a:pPr marL="0" indent="0" algn="just">
              <a:buNone/>
            </a:pPr>
            <a:r>
              <a:rPr lang="fr-FR" dirty="0"/>
              <a:t/>
            </a:r>
            <a:br>
              <a:rPr lang="fr-FR" dirty="0"/>
            </a:br>
            <a:r>
              <a:rPr lang="fr-FR" dirty="0">
                <a:latin typeface="Times New Roman" panose="02020603050405020304" pitchFamily="18" charset="0"/>
                <a:cs typeface="Times New Roman" panose="02020603050405020304" pitchFamily="18" charset="0"/>
              </a:rPr>
              <a:t>Lors de l’audit SEO du site La </a:t>
            </a:r>
            <a:r>
              <a:rPr lang="fr-FR" dirty="0" smtClean="0">
                <a:latin typeface="Times New Roman" panose="02020603050405020304" pitchFamily="18" charset="0"/>
                <a:cs typeface="Times New Roman" panose="02020603050405020304" pitchFamily="18" charset="0"/>
              </a:rPr>
              <a:t>panthère, plusieurs </a:t>
            </a:r>
            <a:r>
              <a:rPr lang="fr-FR" dirty="0">
                <a:latin typeface="Times New Roman" panose="02020603050405020304" pitchFamily="18" charset="0"/>
                <a:cs typeface="Times New Roman" panose="02020603050405020304" pitchFamily="18" charset="0"/>
              </a:rPr>
              <a:t>parties de ce site étaient à améliorer pour que le site soit mieux classé lors de la </a:t>
            </a:r>
            <a:r>
              <a:rPr lang="fr-FR" dirty="0" smtClean="0">
                <a:latin typeface="Times New Roman" panose="02020603050405020304" pitchFamily="18" charset="0"/>
                <a:cs typeface="Times New Roman" panose="02020603050405020304" pitchFamily="18" charset="0"/>
              </a:rPr>
              <a:t>recherche: </a:t>
            </a:r>
            <a:r>
              <a:rPr lang="fr-FR" b="1" i="1" u="sng" dirty="0" smtClean="0">
                <a:latin typeface="Times New Roman" panose="02020603050405020304" pitchFamily="18" charset="0"/>
                <a:cs typeface="Times New Roman" panose="02020603050405020304" pitchFamily="18" charset="0"/>
              </a:rPr>
              <a:t>«Entreprise </a:t>
            </a:r>
            <a:r>
              <a:rPr lang="fr-FR" b="1" i="1" u="sng" dirty="0">
                <a:latin typeface="Times New Roman" panose="02020603050405020304" pitchFamily="18" charset="0"/>
                <a:cs typeface="Times New Roman" panose="02020603050405020304" pitchFamily="18" charset="0"/>
              </a:rPr>
              <a:t>Webdesign Lyon </a:t>
            </a:r>
            <a:r>
              <a:rPr lang="fr-FR" b="1" i="1" u="sng" dirty="0" smtClean="0">
                <a:latin typeface="Times New Roman" panose="02020603050405020304" pitchFamily="18" charset="0"/>
                <a:cs typeface="Times New Roman" panose="02020603050405020304" pitchFamily="18" charset="0"/>
              </a:rPr>
              <a:t>»</a:t>
            </a:r>
          </a:p>
          <a:p>
            <a:pPr marL="0" indent="0" algn="just">
              <a:buNone/>
            </a:pPr>
            <a:r>
              <a:rPr lang="fr-FR" dirty="0">
                <a:latin typeface="Times New Roman" panose="02020603050405020304" pitchFamily="18" charset="0"/>
                <a:cs typeface="Times New Roman" panose="02020603050405020304" pitchFamily="18" charset="0"/>
              </a:rPr>
              <a:t>D</a:t>
            </a:r>
            <a:r>
              <a:rPr lang="fr-FR" dirty="0" smtClean="0">
                <a:latin typeface="Times New Roman" panose="02020603050405020304" pitchFamily="18" charset="0"/>
                <a:cs typeface="Times New Roman" panose="02020603050405020304" pitchFamily="18" charset="0"/>
              </a:rPr>
              <a:t>ifférentes modifications seront représentées dans le but d’une amélioration  du SEO </a:t>
            </a:r>
            <a:r>
              <a:rPr lang="fr-FR" dirty="0" smtClean="0">
                <a:latin typeface="Times New Roman" panose="02020603050405020304" pitchFamily="18" charset="0"/>
                <a:cs typeface="Times New Roman" panose="02020603050405020304" pitchFamily="18" charset="0"/>
              </a:rPr>
              <a:t>et </a:t>
            </a:r>
            <a:r>
              <a:rPr lang="fr-FR" dirty="0" smtClean="0">
                <a:latin typeface="Times New Roman" panose="02020603050405020304" pitchFamily="18" charset="0"/>
                <a:cs typeface="Times New Roman" panose="02020603050405020304" pitchFamily="18" charset="0"/>
              </a:rPr>
              <a:t>de l’accessibilité</a:t>
            </a:r>
            <a:r>
              <a:rPr lang="fr-FR" dirty="0">
                <a:latin typeface="Times New Roman" panose="02020603050405020304" pitchFamily="18" charset="0"/>
                <a:cs typeface="Times New Roman" panose="02020603050405020304" pitchFamily="18" charset="0"/>
              </a:rPr>
              <a:t>.</a:t>
            </a:r>
            <a:r>
              <a:rPr lang="fr-FR" dirty="0" smtClean="0">
                <a:latin typeface="Times New Roman" panose="02020603050405020304" pitchFamily="18" charset="0"/>
                <a:cs typeface="Times New Roman" panose="02020603050405020304" pitchFamily="18" charset="0"/>
              </a:rPr>
              <a:t> </a:t>
            </a:r>
          </a:p>
          <a:p>
            <a:pPr marL="457200" indent="-457200" algn="just">
              <a:buFont typeface="+mj-lt"/>
              <a:buAutoNum type="arabicPeriod"/>
            </a:pPr>
            <a:r>
              <a:rPr lang="fr-FR" sz="2100" b="1" u="sng" dirty="0" smtClean="0">
                <a:solidFill>
                  <a:schemeClr val="tx1"/>
                </a:solidFill>
                <a:latin typeface="Times New Roman" panose="02020603050405020304" pitchFamily="18" charset="0"/>
                <a:cs typeface="Times New Roman" panose="02020603050405020304" pitchFamily="18" charset="0"/>
              </a:rPr>
              <a:t>Vérification du titre de la page, la balise description et robots:</a:t>
            </a:r>
          </a:p>
          <a:p>
            <a:pPr algn="just"/>
            <a:r>
              <a:rPr lang="fr-FR" dirty="0" smtClean="0">
                <a:latin typeface="Times New Roman" panose="02020603050405020304" pitchFamily="18" charset="0"/>
                <a:cs typeface="Times New Roman" panose="02020603050405020304" pitchFamily="18" charset="0"/>
              </a:rPr>
              <a:t>Lorsqu’on regarde notre page on remarque un simple point à la place du titre:</a:t>
            </a:r>
          </a:p>
          <a:p>
            <a:endParaRPr lang="fr-FR" dirty="0" smtClean="0"/>
          </a:p>
          <a:p>
            <a:endParaRPr lang="fr-FR" dirty="0" smtClean="0"/>
          </a:p>
          <a:p>
            <a:endParaRPr lang="fr-FR" dirty="0" smtClean="0"/>
          </a:p>
          <a:p>
            <a:endParaRPr lang="fr-FR" dirty="0" smtClean="0"/>
          </a:p>
          <a:p>
            <a:endParaRPr lang="fr-FR" dirty="0"/>
          </a:p>
          <a:p>
            <a:pPr marL="457200" indent="-457200">
              <a:buFont typeface="+mj-lt"/>
              <a:buAutoNum type="arabicPeriod"/>
            </a:pPr>
            <a:endParaRPr lang="fr-FR" b="1" i="1" u="sng" dirty="0"/>
          </a:p>
        </p:txBody>
      </p:sp>
      <p:pic>
        <p:nvPicPr>
          <p:cNvPr id="4" name="Picture 3"/>
          <p:cNvPicPr>
            <a:picLocks noChangeAspect="1"/>
          </p:cNvPicPr>
          <p:nvPr/>
        </p:nvPicPr>
        <p:blipFill>
          <a:blip r:embed="rId2"/>
          <a:stretch>
            <a:fillRect/>
          </a:stretch>
        </p:blipFill>
        <p:spPr>
          <a:xfrm>
            <a:off x="1173615" y="3978664"/>
            <a:ext cx="7944259" cy="581025"/>
          </a:xfrm>
          <a:prstGeom prst="rect">
            <a:avLst/>
          </a:prstGeom>
        </p:spPr>
      </p:pic>
    </p:spTree>
    <p:extLst>
      <p:ext uri="{BB962C8B-B14F-4D97-AF65-F5344CB8AC3E}">
        <p14:creationId xmlns:p14="http://schemas.microsoft.com/office/powerpoint/2010/main" val="25850155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905691"/>
            <a:ext cx="10191705" cy="5342708"/>
          </a:xfrm>
        </p:spPr>
        <p:txBody>
          <a:bodyPr>
            <a:normAutofit/>
          </a:bodyPr>
          <a:lstStyle/>
          <a:p>
            <a:pPr marL="457200" indent="-457200">
              <a:buFont typeface="+mj-lt"/>
              <a:buAutoNum type="arabicPeriod" startAt="7"/>
            </a:pPr>
            <a:r>
              <a:rPr lang="fr-FR" b="1" u="sng" dirty="0" smtClean="0">
                <a:solidFill>
                  <a:schemeClr val="tx1"/>
                </a:solidFill>
                <a:latin typeface="Times New Roman" panose="02020603050405020304" pitchFamily="18" charset="0"/>
                <a:cs typeface="Times New Roman" panose="02020603050405020304" pitchFamily="18" charset="0"/>
              </a:rPr>
              <a:t>Apparence des boutons:   </a:t>
            </a:r>
          </a:p>
          <a:p>
            <a:pPr marL="0" indent="0">
              <a:buNone/>
            </a:pPr>
            <a:r>
              <a:rPr lang="fr-FR" dirty="0" smtClean="0"/>
              <a:t>	</a:t>
            </a:r>
            <a:r>
              <a:rPr lang="fr-FR" dirty="0" smtClean="0">
                <a:latin typeface="Times New Roman" panose="02020603050405020304" pitchFamily="18" charset="0"/>
                <a:cs typeface="Times New Roman" panose="02020603050405020304" pitchFamily="18" charset="0"/>
              </a:rPr>
              <a:t>Sur la page d’accueil le visiteur est invité à plusieurs reprises de contacter le site. Seulement les boutons dédiés à cette fonction n’ont pas la même apparence. </a:t>
            </a:r>
          </a:p>
          <a:p>
            <a:pPr marL="0" indent="0">
              <a:buNone/>
            </a:pPr>
            <a:r>
              <a:rPr lang="fr-FR" dirty="0">
                <a:latin typeface="Times New Roman" panose="02020603050405020304" pitchFamily="18" charset="0"/>
                <a:cs typeface="Times New Roman" panose="02020603050405020304" pitchFamily="18" charset="0"/>
              </a:rPr>
              <a:t>	Dans les règles de l’accessibilité, le site doit être </a:t>
            </a:r>
            <a:r>
              <a:rPr lang="fr-FR" dirty="0" smtClean="0">
                <a:latin typeface="Times New Roman" panose="02020603050405020304" pitchFamily="18" charset="0"/>
                <a:cs typeface="Times New Roman" panose="02020603050405020304" pitchFamily="18" charset="0"/>
              </a:rPr>
              <a:t>prévisible. Si </a:t>
            </a:r>
            <a:r>
              <a:rPr lang="fr-FR" dirty="0">
                <a:latin typeface="Times New Roman" panose="02020603050405020304" pitchFamily="18" charset="0"/>
                <a:cs typeface="Times New Roman" panose="02020603050405020304" pitchFamily="18" charset="0"/>
              </a:rPr>
              <a:t>des éléments </a:t>
            </a:r>
            <a:r>
              <a:rPr lang="fr-FR" dirty="0" smtClean="0">
                <a:latin typeface="Times New Roman" panose="02020603050405020304" pitchFamily="18" charset="0"/>
                <a:cs typeface="Times New Roman" panose="02020603050405020304" pitchFamily="18" charset="0"/>
              </a:rPr>
              <a:t>ont </a:t>
            </a:r>
            <a:r>
              <a:rPr lang="fr-FR" dirty="0">
                <a:latin typeface="Times New Roman" panose="02020603050405020304" pitchFamily="18" charset="0"/>
                <a:cs typeface="Times New Roman" panose="02020603050405020304" pitchFamily="18" charset="0"/>
              </a:rPr>
              <a:t>une fonction </a:t>
            </a:r>
            <a:r>
              <a:rPr lang="fr-FR" dirty="0" smtClean="0">
                <a:latin typeface="Times New Roman" panose="02020603050405020304" pitchFamily="18" charset="0"/>
                <a:cs typeface="Times New Roman" panose="02020603050405020304" pitchFamily="18" charset="0"/>
              </a:rPr>
              <a:t>	similaire</a:t>
            </a:r>
            <a:r>
              <a:rPr lang="fr-FR" dirty="0">
                <a:latin typeface="Times New Roman" panose="02020603050405020304" pitchFamily="18" charset="0"/>
                <a:cs typeface="Times New Roman" panose="02020603050405020304" pitchFamily="18" charset="0"/>
              </a:rPr>
              <a:t>, leur libellé, leur apparence et leur comportement </a:t>
            </a:r>
            <a:r>
              <a:rPr lang="fr-FR" dirty="0" smtClean="0">
                <a:latin typeface="Times New Roman" panose="02020603050405020304" pitchFamily="18" charset="0"/>
                <a:cs typeface="Times New Roman" panose="02020603050405020304" pitchFamily="18" charset="0"/>
              </a:rPr>
              <a:t>doivent </a:t>
            </a:r>
            <a:r>
              <a:rPr lang="fr-FR" dirty="0">
                <a:latin typeface="Times New Roman" panose="02020603050405020304" pitchFamily="18" charset="0"/>
                <a:cs typeface="Times New Roman" panose="02020603050405020304" pitchFamily="18" charset="0"/>
              </a:rPr>
              <a:t>être identique. De </a:t>
            </a:r>
            <a:r>
              <a:rPr lang="fr-FR" dirty="0" smtClean="0">
                <a:latin typeface="Times New Roman" panose="02020603050405020304" pitchFamily="18" charset="0"/>
                <a:cs typeface="Times New Roman" panose="02020603050405020304" pitchFamily="18" charset="0"/>
              </a:rPr>
              <a:t>même</a:t>
            </a:r>
            <a:r>
              <a:rPr lang="fr-FR" dirty="0">
                <a:latin typeface="Times New Roman" panose="02020603050405020304" pitchFamily="18" charset="0"/>
                <a:cs typeface="Times New Roman" panose="02020603050405020304" pitchFamily="18" charset="0"/>
              </a:rPr>
              <a:t>, sur la page de contact, le bouton pour </a:t>
            </a:r>
            <a:r>
              <a:rPr lang="fr-FR" dirty="0" smtClean="0">
                <a:latin typeface="Times New Roman" panose="02020603050405020304" pitchFamily="18" charset="0"/>
                <a:cs typeface="Times New Roman" panose="02020603050405020304" pitchFamily="18" charset="0"/>
              </a:rPr>
              <a:t>envoyer </a:t>
            </a:r>
            <a:r>
              <a:rPr lang="fr-FR" dirty="0">
                <a:latin typeface="Times New Roman" panose="02020603050405020304" pitchFamily="18" charset="0"/>
                <a:cs typeface="Times New Roman" panose="02020603050405020304" pitchFamily="18" charset="0"/>
              </a:rPr>
              <a:t>le formulaire de contact n’a pas la </a:t>
            </a:r>
            <a:r>
              <a:rPr lang="fr-FR" dirty="0" smtClean="0">
                <a:latin typeface="Times New Roman" panose="02020603050405020304" pitchFamily="18" charset="0"/>
                <a:cs typeface="Times New Roman" panose="02020603050405020304" pitchFamily="18" charset="0"/>
              </a:rPr>
              <a:t>même </a:t>
            </a:r>
            <a:r>
              <a:rPr lang="fr-FR" dirty="0">
                <a:latin typeface="Times New Roman" panose="02020603050405020304" pitchFamily="18" charset="0"/>
                <a:cs typeface="Times New Roman" panose="02020603050405020304" pitchFamily="18" charset="0"/>
              </a:rPr>
              <a:t>apparence </a:t>
            </a:r>
            <a:r>
              <a:rPr lang="fr-FR" dirty="0" smtClean="0">
                <a:latin typeface="Times New Roman" panose="02020603050405020304" pitchFamily="18" charset="0"/>
                <a:cs typeface="Times New Roman" panose="02020603050405020304" pitchFamily="18" charset="0"/>
              </a:rPr>
              <a:t>.</a:t>
            </a:r>
          </a:p>
          <a:p>
            <a:pPr marL="0" indent="0">
              <a:buNone/>
            </a:pPr>
            <a:endParaRPr lang="fr-FR" dirty="0">
              <a:latin typeface="Times New Roman" panose="02020603050405020304" pitchFamily="18" charset="0"/>
              <a:cs typeface="Times New Roman" panose="02020603050405020304" pitchFamily="18" charset="0"/>
            </a:endParaRPr>
          </a:p>
          <a:p>
            <a:pPr marL="0" indent="0">
              <a:buNone/>
            </a:pPr>
            <a:endParaRPr lang="fr-FR" dirty="0" smtClean="0">
              <a:latin typeface="Times New Roman" panose="02020603050405020304" pitchFamily="18" charset="0"/>
              <a:cs typeface="Times New Roman" panose="02020603050405020304" pitchFamily="18" charset="0"/>
            </a:endParaRPr>
          </a:p>
          <a:p>
            <a:pPr marL="0" indent="0">
              <a:buNone/>
            </a:pPr>
            <a:endParaRPr lang="fr-FR" dirty="0">
              <a:latin typeface="Times New Roman" panose="02020603050405020304" pitchFamily="18" charset="0"/>
              <a:cs typeface="Times New Roman" panose="02020603050405020304" pitchFamily="18" charset="0"/>
            </a:endParaRPr>
          </a:p>
          <a:p>
            <a:pPr marL="0" indent="0">
              <a:buNone/>
            </a:pPr>
            <a:endParaRPr lang="fr-FR" dirty="0" smtClean="0">
              <a:latin typeface="Times New Roman" panose="02020603050405020304" pitchFamily="18" charset="0"/>
              <a:cs typeface="Times New Roman" panose="02020603050405020304" pitchFamily="18" charset="0"/>
            </a:endParaRPr>
          </a:p>
          <a:p>
            <a:pPr marL="0" indent="0">
              <a:buNone/>
            </a:pPr>
            <a:r>
              <a:rPr lang="fr-FR" dirty="0">
                <a:latin typeface="Times New Roman" panose="02020603050405020304" pitchFamily="18" charset="0"/>
                <a:cs typeface="Times New Roman" panose="02020603050405020304" pitchFamily="18" charset="0"/>
              </a:rPr>
              <a:t>	Afin d’harmoniser le site et de faciliter la compréhension de l’utilisateur, la façon de contacter l’agence passe par un bouton identique à chaque endroit du site. Le bouton d’envoi du formulaire a été harmoniser sur les autres </a:t>
            </a:r>
            <a:r>
              <a:rPr lang="fr-FR" dirty="0" smtClean="0">
                <a:latin typeface="Times New Roman" panose="02020603050405020304" pitchFamily="18" charset="0"/>
                <a:cs typeface="Times New Roman" panose="02020603050405020304" pitchFamily="18" charset="0"/>
              </a:rPr>
              <a:t>boutons.</a:t>
            </a:r>
          </a:p>
        </p:txBody>
      </p:sp>
      <p:pic>
        <p:nvPicPr>
          <p:cNvPr id="4" name="Picture 3"/>
          <p:cNvPicPr>
            <a:picLocks noChangeAspect="1"/>
          </p:cNvPicPr>
          <p:nvPr/>
        </p:nvPicPr>
        <p:blipFill>
          <a:blip r:embed="rId2"/>
          <a:stretch>
            <a:fillRect/>
          </a:stretch>
        </p:blipFill>
        <p:spPr>
          <a:xfrm>
            <a:off x="1367801" y="3380694"/>
            <a:ext cx="2178095" cy="895350"/>
          </a:xfrm>
          <a:prstGeom prst="rect">
            <a:avLst/>
          </a:prstGeom>
        </p:spPr>
      </p:pic>
      <p:pic>
        <p:nvPicPr>
          <p:cNvPr id="5" name="Picture 4"/>
          <p:cNvPicPr>
            <a:picLocks noChangeAspect="1"/>
          </p:cNvPicPr>
          <p:nvPr/>
        </p:nvPicPr>
        <p:blipFill>
          <a:blip r:embed="rId3"/>
          <a:stretch>
            <a:fillRect/>
          </a:stretch>
        </p:blipFill>
        <p:spPr>
          <a:xfrm>
            <a:off x="3810385" y="3380694"/>
            <a:ext cx="4029075" cy="942975"/>
          </a:xfrm>
          <a:prstGeom prst="rect">
            <a:avLst/>
          </a:prstGeom>
        </p:spPr>
      </p:pic>
      <p:pic>
        <p:nvPicPr>
          <p:cNvPr id="6" name="Picture 5"/>
          <p:cNvPicPr>
            <a:picLocks noChangeAspect="1"/>
          </p:cNvPicPr>
          <p:nvPr/>
        </p:nvPicPr>
        <p:blipFill>
          <a:blip r:embed="rId4"/>
          <a:stretch>
            <a:fillRect/>
          </a:stretch>
        </p:blipFill>
        <p:spPr>
          <a:xfrm>
            <a:off x="8155424" y="3228294"/>
            <a:ext cx="2181225" cy="1047750"/>
          </a:xfrm>
          <a:prstGeom prst="rect">
            <a:avLst/>
          </a:prstGeom>
        </p:spPr>
      </p:pic>
    </p:spTree>
    <p:extLst>
      <p:ext uri="{BB962C8B-B14F-4D97-AF65-F5344CB8AC3E}">
        <p14:creationId xmlns:p14="http://schemas.microsoft.com/office/powerpoint/2010/main" val="1478443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03312" y="609600"/>
            <a:ext cx="8946541" cy="5638799"/>
          </a:xfrm>
        </p:spPr>
        <p:txBody>
          <a:bodyPr>
            <a:normAutofit/>
          </a:bodyPr>
          <a:lstStyle/>
          <a:p>
            <a:r>
              <a:rPr lang="fr-FR" dirty="0" smtClean="0"/>
              <a:t>Les boutons modifiés:</a:t>
            </a:r>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r>
              <a:rPr lang="fr-FR" dirty="0" smtClean="0"/>
              <a:t>Un bouton caché dévoilé: </a:t>
            </a:r>
          </a:p>
          <a:p>
            <a:endParaRPr lang="fr-FR" dirty="0"/>
          </a:p>
        </p:txBody>
      </p:sp>
      <p:pic>
        <p:nvPicPr>
          <p:cNvPr id="6" name="Picture 5"/>
          <p:cNvPicPr>
            <a:picLocks noChangeAspect="1"/>
          </p:cNvPicPr>
          <p:nvPr/>
        </p:nvPicPr>
        <p:blipFill>
          <a:blip r:embed="rId2"/>
          <a:stretch>
            <a:fillRect/>
          </a:stretch>
        </p:blipFill>
        <p:spPr>
          <a:xfrm>
            <a:off x="1296239" y="1141180"/>
            <a:ext cx="3816287" cy="2925724"/>
          </a:xfrm>
          <a:prstGeom prst="rect">
            <a:avLst/>
          </a:prstGeom>
        </p:spPr>
      </p:pic>
      <p:pic>
        <p:nvPicPr>
          <p:cNvPr id="2" name="Picture 1"/>
          <p:cNvPicPr>
            <a:picLocks noChangeAspect="1"/>
          </p:cNvPicPr>
          <p:nvPr/>
        </p:nvPicPr>
        <p:blipFill>
          <a:blip r:embed="rId3"/>
          <a:stretch>
            <a:fillRect/>
          </a:stretch>
        </p:blipFill>
        <p:spPr>
          <a:xfrm>
            <a:off x="5426803" y="940704"/>
            <a:ext cx="3829044" cy="1663338"/>
          </a:xfrm>
          <a:prstGeom prst="rect">
            <a:avLst/>
          </a:prstGeom>
        </p:spPr>
      </p:pic>
      <p:pic>
        <p:nvPicPr>
          <p:cNvPr id="3" name="Picture 2"/>
          <p:cNvPicPr>
            <a:picLocks noChangeAspect="1"/>
          </p:cNvPicPr>
          <p:nvPr/>
        </p:nvPicPr>
        <p:blipFill>
          <a:blip r:embed="rId4"/>
          <a:stretch>
            <a:fillRect/>
          </a:stretch>
        </p:blipFill>
        <p:spPr>
          <a:xfrm>
            <a:off x="5917337" y="2814636"/>
            <a:ext cx="2847975" cy="1228725"/>
          </a:xfrm>
          <a:prstGeom prst="rect">
            <a:avLst/>
          </a:prstGeom>
        </p:spPr>
      </p:pic>
      <p:pic>
        <p:nvPicPr>
          <p:cNvPr id="4" name="Picture 3"/>
          <p:cNvPicPr>
            <a:picLocks noChangeAspect="1"/>
          </p:cNvPicPr>
          <p:nvPr/>
        </p:nvPicPr>
        <p:blipFill>
          <a:blip r:embed="rId5"/>
          <a:stretch>
            <a:fillRect/>
          </a:stretch>
        </p:blipFill>
        <p:spPr>
          <a:xfrm>
            <a:off x="1103312" y="5033911"/>
            <a:ext cx="6029008" cy="1489165"/>
          </a:xfrm>
          <a:prstGeom prst="rect">
            <a:avLst/>
          </a:prstGeom>
        </p:spPr>
      </p:pic>
    </p:spTree>
    <p:extLst>
      <p:ext uri="{BB962C8B-B14F-4D97-AF65-F5344CB8AC3E}">
        <p14:creationId xmlns:p14="http://schemas.microsoft.com/office/powerpoint/2010/main" val="3342743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210491"/>
            <a:ext cx="8596668" cy="4830871"/>
          </a:xfrm>
        </p:spPr>
        <p:txBody>
          <a:bodyPr/>
          <a:lstStyle/>
          <a:p>
            <a:pPr>
              <a:buFont typeface="+mj-lt"/>
              <a:buAutoNum type="arabicPeriod" startAt="9"/>
            </a:pPr>
            <a:r>
              <a:rPr lang="fr-FR" b="1" u="sng" dirty="0">
                <a:solidFill>
                  <a:schemeClr val="tx1"/>
                </a:solidFill>
              </a:rPr>
              <a:t>Un bouton caché dévoilé: </a:t>
            </a:r>
          </a:p>
        </p:txBody>
      </p:sp>
      <p:pic>
        <p:nvPicPr>
          <p:cNvPr id="4" name="Picture 3"/>
          <p:cNvPicPr>
            <a:picLocks noChangeAspect="1"/>
          </p:cNvPicPr>
          <p:nvPr/>
        </p:nvPicPr>
        <p:blipFill>
          <a:blip r:embed="rId2"/>
          <a:stretch>
            <a:fillRect/>
          </a:stretch>
        </p:blipFill>
        <p:spPr>
          <a:xfrm>
            <a:off x="1473484" y="1811383"/>
            <a:ext cx="6029008" cy="2020388"/>
          </a:xfrm>
          <a:prstGeom prst="rect">
            <a:avLst/>
          </a:prstGeom>
        </p:spPr>
      </p:pic>
      <p:pic>
        <p:nvPicPr>
          <p:cNvPr id="5" name="Picture 4"/>
          <p:cNvPicPr>
            <a:picLocks noChangeAspect="1"/>
          </p:cNvPicPr>
          <p:nvPr/>
        </p:nvPicPr>
        <p:blipFill>
          <a:blip r:embed="rId3"/>
          <a:stretch>
            <a:fillRect/>
          </a:stretch>
        </p:blipFill>
        <p:spPr>
          <a:xfrm>
            <a:off x="1021412" y="3901440"/>
            <a:ext cx="8134934" cy="1277333"/>
          </a:xfrm>
          <a:prstGeom prst="rect">
            <a:avLst/>
          </a:prstGeom>
        </p:spPr>
      </p:pic>
    </p:spTree>
    <p:extLst>
      <p:ext uri="{BB962C8B-B14F-4D97-AF65-F5344CB8AC3E}">
        <p14:creationId xmlns:p14="http://schemas.microsoft.com/office/powerpoint/2010/main" val="36209462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buFont typeface="+mj-lt"/>
              <a:buAutoNum type="arabicPeriod" startAt="9"/>
            </a:pPr>
            <a:r>
              <a:rPr lang="fr-FR" sz="2000" dirty="0" smtClean="0">
                <a:latin typeface="Times New Roman" panose="02020603050405020304" pitchFamily="18" charset="0"/>
                <a:cs typeface="Times New Roman" panose="02020603050405020304" pitchFamily="18" charset="0"/>
              </a:rPr>
              <a:t> </a:t>
            </a:r>
            <a:r>
              <a:rPr lang="fr-FR" sz="2000" b="1" u="sng" dirty="0">
                <a:solidFill>
                  <a:schemeClr val="tx1"/>
                </a:solidFill>
                <a:latin typeface="Times New Roman" panose="02020603050405020304" pitchFamily="18" charset="0"/>
                <a:cs typeface="Times New Roman" panose="02020603050405020304" pitchFamily="18" charset="0"/>
              </a:rPr>
              <a:t>Description </a:t>
            </a:r>
            <a:r>
              <a:rPr lang="fr-FR" sz="2000" b="1" u="sng" dirty="0" smtClean="0">
                <a:solidFill>
                  <a:schemeClr val="tx1"/>
                </a:solidFill>
                <a:latin typeface="Times New Roman" panose="02020603050405020304" pitchFamily="18" charset="0"/>
                <a:cs typeface="Times New Roman" panose="02020603050405020304" pitchFamily="18" charset="0"/>
              </a:rPr>
              <a:t>de l’attribut </a:t>
            </a:r>
            <a:r>
              <a:rPr lang="fr-FR" sz="2000" b="1" u="sng" dirty="0" err="1">
                <a:solidFill>
                  <a:schemeClr val="tx1"/>
                </a:solidFill>
                <a:latin typeface="Times New Roman" panose="02020603050405020304" pitchFamily="18" charset="0"/>
                <a:cs typeface="Times New Roman" panose="02020603050405020304" pitchFamily="18" charset="0"/>
              </a:rPr>
              <a:t>alt</a:t>
            </a:r>
            <a:r>
              <a:rPr lang="fr-FR" sz="2000" b="1" u="sng" dirty="0">
                <a:solidFill>
                  <a:schemeClr val="tx1"/>
                </a:solidFill>
                <a:latin typeface="Times New Roman" panose="02020603050405020304" pitchFamily="18" charset="0"/>
                <a:cs typeface="Times New Roman" panose="02020603050405020304" pitchFamily="18" charset="0"/>
              </a:rPr>
              <a:t> </a:t>
            </a:r>
            <a:r>
              <a:rPr lang="fr-FR" sz="2000" b="1" u="sng" dirty="0" smtClean="0">
                <a:solidFill>
                  <a:schemeClr val="tx1"/>
                </a:solidFill>
                <a:latin typeface="Times New Roman" panose="02020603050405020304" pitchFamily="18" charset="0"/>
                <a:cs typeface="Times New Roman" panose="02020603050405020304" pitchFamily="18" charset="0"/>
              </a:rPr>
              <a:t>:</a:t>
            </a:r>
            <a:endParaRPr lang="fr-FR" sz="2000" b="1" u="sng"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193075"/>
            <a:ext cx="9694575" cy="4848288"/>
          </a:xfrm>
        </p:spPr>
        <p:txBody>
          <a:bodyPr/>
          <a:lstStyle/>
          <a:p>
            <a:r>
              <a:rPr lang="fr-FR" dirty="0" smtClean="0"/>
              <a:t>Mentionner l’attribut </a:t>
            </a:r>
            <a:r>
              <a:rPr lang="fr-FR" dirty="0" err="1" smtClean="0"/>
              <a:t>alt</a:t>
            </a:r>
            <a:r>
              <a:rPr lang="fr-FR" dirty="0" smtClean="0"/>
              <a:t> est important pour le SEO </a:t>
            </a:r>
            <a:r>
              <a:rPr lang="fr-FR" dirty="0"/>
              <a:t>et </a:t>
            </a:r>
            <a:r>
              <a:rPr lang="fr-FR" dirty="0" smtClean="0"/>
              <a:t>l’accessibilité. </a:t>
            </a:r>
          </a:p>
          <a:p>
            <a:r>
              <a:rPr lang="fr-FR" dirty="0" smtClean="0"/>
              <a:t>En </a:t>
            </a:r>
            <a:r>
              <a:rPr lang="fr-FR" dirty="0"/>
              <a:t>l’accessibilité </a:t>
            </a:r>
            <a:r>
              <a:rPr lang="fr-FR" dirty="0" smtClean="0"/>
              <a:t>elle permet au </a:t>
            </a:r>
            <a:r>
              <a:rPr lang="fr-FR" dirty="0" smtClean="0"/>
              <a:t>non-voyant </a:t>
            </a:r>
            <a:r>
              <a:rPr lang="fr-FR" dirty="0" smtClean="0"/>
              <a:t>et </a:t>
            </a:r>
            <a:r>
              <a:rPr lang="fr-FR" dirty="0" err="1" smtClean="0"/>
              <a:t>mal-voyants</a:t>
            </a:r>
            <a:r>
              <a:rPr lang="fr-FR" dirty="0" smtClean="0"/>
              <a:t> </a:t>
            </a:r>
            <a:r>
              <a:rPr lang="fr-FR" dirty="0" smtClean="0"/>
              <a:t>d’avoir une description de l’image.</a:t>
            </a:r>
          </a:p>
          <a:p>
            <a:r>
              <a:rPr lang="fr-FR" dirty="0"/>
              <a:t>En SEO cela permet de faire référencer notre image dans Google et peut-être d’obtenir des visiteurs lors d’une recherche d’image</a:t>
            </a:r>
            <a:r>
              <a:rPr lang="fr-FR" dirty="0" smtClean="0"/>
              <a:t>.</a:t>
            </a:r>
          </a:p>
          <a:p>
            <a:r>
              <a:rPr lang="fr-FR" dirty="0" smtClean="0"/>
              <a:t>Dans le site l’attribut </a:t>
            </a:r>
            <a:r>
              <a:rPr lang="fr-FR" dirty="0" err="1" smtClean="0"/>
              <a:t>alt</a:t>
            </a:r>
            <a:r>
              <a:rPr lang="fr-FR" dirty="0" smtClean="0"/>
              <a:t> est remplie de mots clés mais sans vrai description.</a:t>
            </a:r>
            <a:endParaRPr lang="fr-FR" dirty="0"/>
          </a:p>
        </p:txBody>
      </p:sp>
      <p:pic>
        <p:nvPicPr>
          <p:cNvPr id="4" name="Picture 3"/>
          <p:cNvPicPr>
            <a:picLocks noChangeAspect="1"/>
          </p:cNvPicPr>
          <p:nvPr/>
        </p:nvPicPr>
        <p:blipFill>
          <a:blip r:embed="rId2"/>
          <a:stretch>
            <a:fillRect/>
          </a:stretch>
        </p:blipFill>
        <p:spPr>
          <a:xfrm>
            <a:off x="761999" y="3532094"/>
            <a:ext cx="9317411" cy="887505"/>
          </a:xfrm>
          <a:prstGeom prst="rect">
            <a:avLst/>
          </a:prstGeom>
        </p:spPr>
      </p:pic>
      <p:pic>
        <p:nvPicPr>
          <p:cNvPr id="5" name="Picture 4"/>
          <p:cNvPicPr>
            <a:picLocks noChangeAspect="1"/>
          </p:cNvPicPr>
          <p:nvPr/>
        </p:nvPicPr>
        <p:blipFill>
          <a:blip r:embed="rId3"/>
          <a:stretch>
            <a:fillRect/>
          </a:stretch>
        </p:blipFill>
        <p:spPr>
          <a:xfrm>
            <a:off x="761999" y="4558158"/>
            <a:ext cx="9317411" cy="829630"/>
          </a:xfrm>
          <a:prstGeom prst="rect">
            <a:avLst/>
          </a:prstGeom>
        </p:spPr>
      </p:pic>
    </p:spTree>
    <p:extLst>
      <p:ext uri="{BB962C8B-B14F-4D97-AF65-F5344CB8AC3E}">
        <p14:creationId xmlns:p14="http://schemas.microsoft.com/office/powerpoint/2010/main" val="4237621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14104"/>
            <a:ext cx="8946541" cy="5534296"/>
          </a:xfrm>
        </p:spPr>
        <p:txBody>
          <a:bodyPr/>
          <a:lstStyle/>
          <a:p>
            <a:pPr>
              <a:buFont typeface="+mj-lt"/>
              <a:buAutoNum type="arabicPeriod" startAt="10"/>
            </a:pPr>
            <a:r>
              <a:rPr lang="fr-FR" b="1" u="sng" dirty="0" smtClean="0">
                <a:solidFill>
                  <a:schemeClr val="tx1"/>
                </a:solidFill>
                <a:latin typeface="Times New Roman" panose="02020603050405020304" pitchFamily="18" charset="0"/>
                <a:cs typeface="Times New Roman" panose="02020603050405020304" pitchFamily="18" charset="0"/>
              </a:rPr>
              <a:t>Balise </a:t>
            </a:r>
            <a:r>
              <a:rPr lang="fr-FR" b="1" u="sng" dirty="0">
                <a:solidFill>
                  <a:schemeClr val="tx1"/>
                </a:solidFill>
                <a:latin typeface="Times New Roman" panose="02020603050405020304" pitchFamily="18" charset="0"/>
                <a:cs typeface="Times New Roman" panose="02020603050405020304" pitchFamily="18" charset="0"/>
              </a:rPr>
              <a:t>de </a:t>
            </a:r>
            <a:r>
              <a:rPr lang="fr-FR" b="1" u="sng" dirty="0" smtClean="0">
                <a:solidFill>
                  <a:schemeClr val="tx1"/>
                </a:solidFill>
                <a:latin typeface="Times New Roman" panose="02020603050405020304" pitchFamily="18" charset="0"/>
                <a:cs typeface="Times New Roman" panose="02020603050405020304" pitchFamily="18" charset="0"/>
              </a:rPr>
              <a:t>formulaire : </a:t>
            </a:r>
          </a:p>
          <a:p>
            <a:pPr marL="0" indent="0">
              <a:buNone/>
            </a:pPr>
            <a:r>
              <a:rPr lang="fr-FR" dirty="0">
                <a:latin typeface="Times New Roman" panose="02020603050405020304" pitchFamily="18" charset="0"/>
                <a:cs typeface="Times New Roman" panose="02020603050405020304" pitchFamily="18" charset="0"/>
              </a:rPr>
              <a:t>Lors de l’analyse du site avec </a:t>
            </a:r>
            <a:r>
              <a:rPr lang="fr-FR" dirty="0" err="1">
                <a:latin typeface="Times New Roman" panose="02020603050405020304" pitchFamily="18" charset="0"/>
                <a:cs typeface="Times New Roman" panose="02020603050405020304" pitchFamily="18" charset="0"/>
              </a:rPr>
              <a:t>Wave</a:t>
            </a:r>
            <a:r>
              <a:rPr lang="fr-FR" dirty="0">
                <a:latin typeface="Times New Roman" panose="02020603050405020304" pitchFamily="18" charset="0"/>
                <a:cs typeface="Times New Roman" panose="02020603050405020304" pitchFamily="18" charset="0"/>
              </a:rPr>
              <a:t>, il apparait que les balises du formulaire ne sont pas reliées aux balises </a:t>
            </a:r>
            <a:r>
              <a:rPr lang="fr-FR" dirty="0" smtClean="0">
                <a:latin typeface="Times New Roman" panose="02020603050405020304" pitchFamily="18" charset="0"/>
                <a:cs typeface="Times New Roman" panose="02020603050405020304" pitchFamily="18" charset="0"/>
              </a:rPr>
              <a:t>label.</a:t>
            </a:r>
          </a:p>
          <a:p>
            <a:pPr marL="0" indent="0">
              <a:buNone/>
            </a:pPr>
            <a:r>
              <a:rPr lang="fr-FR" dirty="0" smtClean="0">
                <a:latin typeface="Times New Roman" panose="02020603050405020304" pitchFamily="18" charset="0"/>
                <a:cs typeface="Times New Roman" panose="02020603050405020304" pitchFamily="18" charset="0"/>
              </a:rPr>
              <a:t>En effet il est primordial que les &lt;label&gt; soit liés au &lt;input&gt; pour que le lecteurs d’écrans puissent détecter les formulaires et orienter le visiteur vers cette partie. </a:t>
            </a:r>
          </a:p>
          <a:p>
            <a:pPr marL="0" indent="0">
              <a:buNone/>
            </a:pPr>
            <a:endParaRPr lang="fr-FR"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nvPicPr>
        <p:blipFill>
          <a:blip r:embed="rId2"/>
          <a:stretch>
            <a:fillRect/>
          </a:stretch>
        </p:blipFill>
        <p:spPr>
          <a:xfrm>
            <a:off x="1567542" y="2740676"/>
            <a:ext cx="7977052" cy="3342261"/>
          </a:xfrm>
          <a:prstGeom prst="rect">
            <a:avLst/>
          </a:prstGeom>
        </p:spPr>
      </p:pic>
      <p:pic>
        <p:nvPicPr>
          <p:cNvPr id="1025" name="DefaultOcx"/>
          <p:cNvPicPr preferRelativeResize="0">
            <a:picLocks noChangeArrowheads="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HTMLText2"/>
          <p:cNvPicPr preferRelativeResize="0">
            <a:picLocks noChangeArrowheads="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305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103312" y="531224"/>
            <a:ext cx="8946541" cy="5717176"/>
          </a:xfrm>
        </p:spPr>
        <p:txBody>
          <a:bodyPr/>
          <a:lstStyle/>
          <a:p>
            <a:r>
              <a:rPr lang="fr-FR" dirty="0">
                <a:latin typeface="Times New Roman" panose="02020603050405020304" pitchFamily="18" charset="0"/>
                <a:cs typeface="Times New Roman" panose="02020603050405020304" pitchFamily="18" charset="0"/>
              </a:rPr>
              <a:t>L’analyse avec </a:t>
            </a:r>
            <a:r>
              <a:rPr lang="fr-FR" dirty="0" err="1">
                <a:latin typeface="Times New Roman" panose="02020603050405020304" pitchFamily="18" charset="0"/>
                <a:cs typeface="Times New Roman" panose="02020603050405020304" pitchFamily="18" charset="0"/>
              </a:rPr>
              <a:t>Wave</a:t>
            </a:r>
            <a:r>
              <a:rPr lang="fr-FR" dirty="0">
                <a:latin typeface="Times New Roman" panose="02020603050405020304" pitchFamily="18" charset="0"/>
                <a:cs typeface="Times New Roman" panose="02020603050405020304" pitchFamily="18" charset="0"/>
              </a:rPr>
              <a:t> ne montre désormais aucune erreur concernant le label des champs de </a:t>
            </a:r>
            <a:r>
              <a:rPr lang="fr-FR" dirty="0" smtClean="0">
                <a:latin typeface="Times New Roman" panose="02020603050405020304" pitchFamily="18" charset="0"/>
                <a:cs typeface="Times New Roman" panose="02020603050405020304" pitchFamily="18" charset="0"/>
              </a:rPr>
              <a:t>formulaire:</a:t>
            </a:r>
          </a:p>
          <a:p>
            <a:endParaRPr lang="fr-FR"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1784713" y="1298735"/>
            <a:ext cx="7734300" cy="3212306"/>
          </a:xfrm>
          <a:prstGeom prst="rect">
            <a:avLst/>
          </a:prstGeom>
        </p:spPr>
      </p:pic>
      <p:pic>
        <p:nvPicPr>
          <p:cNvPr id="10" name="Picture 9"/>
          <p:cNvPicPr>
            <a:picLocks noChangeAspect="1"/>
          </p:cNvPicPr>
          <p:nvPr/>
        </p:nvPicPr>
        <p:blipFill>
          <a:blip r:embed="rId3"/>
          <a:stretch>
            <a:fillRect/>
          </a:stretch>
        </p:blipFill>
        <p:spPr>
          <a:xfrm>
            <a:off x="1784713" y="4580710"/>
            <a:ext cx="7734300" cy="1737359"/>
          </a:xfrm>
          <a:prstGeom prst="rect">
            <a:avLst/>
          </a:prstGeom>
        </p:spPr>
      </p:pic>
    </p:spTree>
    <p:extLst>
      <p:ext uri="{BB962C8B-B14F-4D97-AF65-F5344CB8AC3E}">
        <p14:creationId xmlns:p14="http://schemas.microsoft.com/office/powerpoint/2010/main" val="77315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77334" y="609601"/>
            <a:ext cx="8596668" cy="5431762"/>
          </a:xfrm>
        </p:spPr>
        <p:txBody>
          <a:bodyPr/>
          <a:lstStyle/>
          <a:p>
            <a:pPr>
              <a:buFont typeface="+mj-lt"/>
              <a:buAutoNum type="arabicPeriod" startAt="11"/>
            </a:pPr>
            <a:r>
              <a:rPr lang="fr-FR" b="1" u="sng" dirty="0" smtClean="0">
                <a:latin typeface="Times New Roman" panose="02020603050405020304" pitchFamily="18" charset="0"/>
                <a:cs typeface="Times New Roman" panose="02020603050405020304" pitchFamily="18" charset="0"/>
              </a:rPr>
              <a:t>La vitesse et la taille du site:</a:t>
            </a:r>
          </a:p>
          <a:p>
            <a:pPr marL="0" indent="0">
              <a:buNone/>
            </a:pPr>
            <a:r>
              <a:rPr lang="fr-FR" dirty="0" smtClean="0"/>
              <a:t>	En générale ce sont les images qui ralentissent un site internet. C’est 	pourquoi il faut réduire leur tailles et faire en sortent qu’elles soient 	adaptée 	à leur conteneurs. </a:t>
            </a:r>
            <a:endParaRPr lang="fr-F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8" y="2307771"/>
            <a:ext cx="5340143" cy="2983320"/>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42" y="2307771"/>
            <a:ext cx="4774383" cy="2861401"/>
          </a:xfrm>
          <a:prstGeom prst="rect">
            <a:avLst/>
          </a:prstGeom>
        </p:spPr>
      </p:pic>
    </p:spTree>
    <p:extLst>
      <p:ext uri="{BB962C8B-B14F-4D97-AF65-F5344CB8AC3E}">
        <p14:creationId xmlns:p14="http://schemas.microsoft.com/office/powerpoint/2010/main" val="33536885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2800" dirty="0">
                <a:latin typeface="Times New Roman" panose="02020603050405020304" pitchFamily="18" charset="0"/>
                <a:cs typeface="Times New Roman" panose="02020603050405020304" pitchFamily="18" charset="0"/>
              </a:rPr>
              <a:t>La vitesse après plusieurs </a:t>
            </a:r>
            <a:r>
              <a:rPr lang="fr-FR" sz="2800" dirty="0" smtClean="0">
                <a:latin typeface="Times New Roman" panose="02020603050405020304" pitchFamily="18" charset="0"/>
                <a:cs typeface="Times New Roman" panose="02020603050405020304" pitchFamily="18" charset="0"/>
              </a:rPr>
              <a:t>modifications </a:t>
            </a:r>
            <a:r>
              <a:rPr lang="fr-FR" sz="2800" dirty="0">
                <a:latin typeface="Times New Roman" panose="02020603050405020304" pitchFamily="18" charset="0"/>
                <a:cs typeface="Times New Roman" panose="02020603050405020304" pitchFamily="18" charset="0"/>
              </a:rPr>
              <a:t>sur le site</a:t>
            </a:r>
            <a:r>
              <a:rPr lang="fr-FR" sz="2800" dirty="0" smtClean="0">
                <a:latin typeface="Times New Roman" panose="02020603050405020304" pitchFamily="18" charset="0"/>
                <a:cs typeface="Times New Roman" panose="02020603050405020304" pitchFamily="18" charset="0"/>
              </a:rPr>
              <a:t>: réalisé avec </a:t>
            </a:r>
            <a:r>
              <a:rPr lang="fr-FR" sz="2800" dirty="0" err="1" smtClean="0">
                <a:latin typeface="Times New Roman" panose="02020603050405020304" pitchFamily="18" charset="0"/>
                <a:cs typeface="Times New Roman" panose="02020603050405020304" pitchFamily="18" charset="0"/>
              </a:rPr>
              <a:t>lighthouse</a:t>
            </a:r>
            <a:r>
              <a:rPr lang="fr-FR" sz="2800" dirty="0" smtClean="0">
                <a:latin typeface="Times New Roman" panose="02020603050405020304" pitchFamily="18" charset="0"/>
                <a:cs typeface="Times New Roman" panose="02020603050405020304" pitchFamily="18" charset="0"/>
              </a:rPr>
              <a:t> et </a:t>
            </a:r>
            <a:r>
              <a:rPr lang="fr-FR" sz="2800" dirty="0" err="1" smtClean="0">
                <a:latin typeface="Times New Roman" panose="02020603050405020304" pitchFamily="18" charset="0"/>
                <a:cs typeface="Times New Roman" panose="02020603050405020304" pitchFamily="18" charset="0"/>
              </a:rPr>
              <a:t>GTmetrix</a:t>
            </a:r>
            <a:endParaRPr lang="fr-FR" sz="28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837884" y="2319418"/>
            <a:ext cx="4979254" cy="3928165"/>
          </a:xfrm>
          <a:prstGeom prst="rect">
            <a:avLst/>
          </a:prstGeom>
        </p:spPr>
      </p:pic>
      <p:pic>
        <p:nvPicPr>
          <p:cNvPr id="7" name="Picture 6"/>
          <p:cNvPicPr>
            <a:picLocks noChangeAspect="1"/>
          </p:cNvPicPr>
          <p:nvPr/>
        </p:nvPicPr>
        <p:blipFill>
          <a:blip r:embed="rId3"/>
          <a:stretch>
            <a:fillRect/>
          </a:stretch>
        </p:blipFill>
        <p:spPr>
          <a:xfrm>
            <a:off x="372684" y="2319418"/>
            <a:ext cx="5209511" cy="3652937"/>
          </a:xfrm>
          <a:prstGeom prst="rect">
            <a:avLst/>
          </a:prstGeom>
        </p:spPr>
      </p:pic>
    </p:spTree>
    <p:extLst>
      <p:ext uri="{BB962C8B-B14F-4D97-AF65-F5344CB8AC3E}">
        <p14:creationId xmlns:p14="http://schemas.microsoft.com/office/powerpoint/2010/main" val="42924310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639" y="705394"/>
            <a:ext cx="8596668" cy="5721531"/>
          </a:xfrm>
        </p:spPr>
        <p:txBody>
          <a:bodyPr>
            <a:normAutofit/>
          </a:bodyPr>
          <a:lstStyle/>
          <a:p>
            <a:r>
              <a:rPr lang="fr-FR" sz="2000" dirty="0">
                <a:solidFill>
                  <a:schemeClr val="tx1"/>
                </a:solidFill>
              </a:rPr>
              <a:t>Un travail sur la durée de mise en cache sera nécessaire pour encore améliorer les performances sur la vitesse du </a:t>
            </a:r>
            <a:r>
              <a:rPr lang="fr-FR" sz="2000" dirty="0" smtClean="0">
                <a:solidFill>
                  <a:schemeClr val="tx1"/>
                </a:solidFill>
              </a:rPr>
              <a:t>site.</a:t>
            </a:r>
            <a:endParaRPr lang="fr-FR" sz="2000"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1055600" y="1925729"/>
            <a:ext cx="8732834" cy="3881437"/>
          </a:xfrm>
          <a:prstGeom prst="rect">
            <a:avLst/>
          </a:prstGeom>
        </p:spPr>
      </p:pic>
    </p:spTree>
    <p:extLst>
      <p:ext uri="{BB962C8B-B14F-4D97-AF65-F5344CB8AC3E}">
        <p14:creationId xmlns:p14="http://schemas.microsoft.com/office/powerpoint/2010/main" val="18061815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444137"/>
          </a:xfrm>
        </p:spPr>
        <p:txBody>
          <a:bodyPr>
            <a:normAutofit/>
          </a:bodyPr>
          <a:lstStyle/>
          <a:p>
            <a:r>
              <a:rPr lang="fr-FR" sz="2000" dirty="0" smtClean="0">
                <a:solidFill>
                  <a:schemeClr val="tx1"/>
                </a:solidFill>
                <a:latin typeface="Times New Roman" panose="02020603050405020304" pitchFamily="18" charset="0"/>
                <a:cs typeface="Times New Roman" panose="02020603050405020304" pitchFamily="18" charset="0"/>
              </a:rPr>
              <a:t>Teste de la version </a:t>
            </a:r>
            <a:r>
              <a:rPr lang="fr-FR" sz="2000" dirty="0" err="1" smtClean="0">
                <a:solidFill>
                  <a:schemeClr val="tx1"/>
                </a:solidFill>
                <a:latin typeface="Times New Roman" panose="02020603050405020304" pitchFamily="18" charset="0"/>
                <a:cs typeface="Times New Roman" panose="02020603050405020304" pitchFamily="18" charset="0"/>
              </a:rPr>
              <a:t>moblie</a:t>
            </a:r>
            <a:r>
              <a:rPr lang="fr-FR" sz="2000" dirty="0" smtClean="0">
                <a:solidFill>
                  <a:schemeClr val="tx1"/>
                </a:solidFill>
                <a:latin typeface="Times New Roman" panose="02020603050405020304" pitchFamily="18" charset="0"/>
                <a:cs typeface="Times New Roman" panose="02020603050405020304" pitchFamily="18" charset="0"/>
              </a:rPr>
              <a:t> </a:t>
            </a:r>
            <a:r>
              <a:rPr lang="fr-FR" sz="2000" dirty="0" smtClean="0">
                <a:solidFill>
                  <a:schemeClr val="tx1"/>
                </a:solidFill>
                <a:latin typeface="Times New Roman" panose="02020603050405020304" pitchFamily="18" charset="0"/>
                <a:cs typeface="Times New Roman" panose="02020603050405020304" pitchFamily="18" charset="0"/>
              </a:rPr>
              <a:t> a été réalisé.</a:t>
            </a:r>
            <a:endParaRPr lang="fr-FR"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969693" y="1350691"/>
            <a:ext cx="8011950" cy="3881437"/>
          </a:xfrm>
          <a:prstGeom prst="rect">
            <a:avLst/>
          </a:prstGeom>
        </p:spPr>
      </p:pic>
    </p:spTree>
    <p:extLst>
      <p:ext uri="{BB962C8B-B14F-4D97-AF65-F5344CB8AC3E}">
        <p14:creationId xmlns:p14="http://schemas.microsoft.com/office/powerpoint/2010/main" val="20362871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72683" y="398289"/>
            <a:ext cx="8946541" cy="1099585"/>
          </a:xfrm>
        </p:spPr>
        <p:txBody>
          <a:bodyPr/>
          <a:lstStyle/>
          <a:p>
            <a:r>
              <a:rPr lang="fr-FR" dirty="0" smtClean="0"/>
              <a:t>Image 2 </a:t>
            </a:r>
            <a:endParaRPr lang="fr-FR" dirty="0"/>
          </a:p>
        </p:txBody>
      </p:sp>
      <p:pic>
        <p:nvPicPr>
          <p:cNvPr id="7" name="Picture 6"/>
          <p:cNvPicPr>
            <a:picLocks noChangeAspect="1"/>
          </p:cNvPicPr>
          <p:nvPr/>
        </p:nvPicPr>
        <p:blipFill>
          <a:blip r:embed="rId2"/>
          <a:stretch>
            <a:fillRect/>
          </a:stretch>
        </p:blipFill>
        <p:spPr>
          <a:xfrm>
            <a:off x="1497763" y="1233352"/>
            <a:ext cx="9980134" cy="5105400"/>
          </a:xfrm>
          <a:prstGeom prst="rect">
            <a:avLst/>
          </a:prstGeom>
        </p:spPr>
      </p:pic>
    </p:spTree>
    <p:extLst>
      <p:ext uri="{BB962C8B-B14F-4D97-AF65-F5344CB8AC3E}">
        <p14:creationId xmlns:p14="http://schemas.microsoft.com/office/powerpoint/2010/main" val="34838986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buFont typeface="+mj-lt"/>
              <a:buAutoNum type="arabicPeriod" startAt="12"/>
            </a:pPr>
            <a:r>
              <a:rPr lang="fr-FR" sz="2000" b="1" u="sng" dirty="0" smtClean="0">
                <a:solidFill>
                  <a:schemeClr val="tx1"/>
                </a:solidFill>
                <a:latin typeface="Times New Roman" panose="02020603050405020304" pitchFamily="18" charset="0"/>
                <a:cs typeface="Times New Roman" panose="02020603050405020304" pitchFamily="18" charset="0"/>
              </a:rPr>
              <a:t>Annuaire </a:t>
            </a:r>
            <a:r>
              <a:rPr lang="fr-FR" sz="2000" b="1" u="sng" dirty="0">
                <a:solidFill>
                  <a:schemeClr val="tx1"/>
                </a:solidFill>
                <a:latin typeface="Times New Roman" panose="02020603050405020304" pitchFamily="18" charset="0"/>
                <a:cs typeface="Times New Roman" panose="02020603050405020304" pitchFamily="18" charset="0"/>
              </a:rPr>
              <a:t>de liens dans le </a:t>
            </a:r>
            <a:r>
              <a:rPr lang="fr-FR" sz="2000" b="1" u="sng" dirty="0" err="1">
                <a:solidFill>
                  <a:schemeClr val="tx1"/>
                </a:solidFill>
                <a:latin typeface="Times New Roman" panose="02020603050405020304" pitchFamily="18" charset="0"/>
                <a:cs typeface="Times New Roman" panose="02020603050405020304" pitchFamily="18" charset="0"/>
              </a:rPr>
              <a:t>footer</a:t>
            </a:r>
            <a:r>
              <a:rPr lang="fr-FR" sz="2000" b="1" u="sng" dirty="0">
                <a:solidFill>
                  <a:schemeClr val="tx1"/>
                </a:solidFill>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677334" y="1297577"/>
            <a:ext cx="8596668" cy="4743785"/>
          </a:xfrm>
        </p:spPr>
        <p:txBody>
          <a:bodyPr>
            <a:normAutofit/>
          </a:bodyPr>
          <a:lstStyle/>
          <a:p>
            <a:r>
              <a:rPr lang="fr-FR" sz="2000" dirty="0">
                <a:latin typeface="Times New Roman" panose="02020603050405020304" pitchFamily="18" charset="0"/>
                <a:cs typeface="Times New Roman" panose="02020603050405020304" pitchFamily="18" charset="0"/>
              </a:rPr>
              <a:t>Sur la page </a:t>
            </a:r>
            <a:r>
              <a:rPr lang="fr-FR" sz="2000" dirty="0" smtClean="0">
                <a:latin typeface="Times New Roman" panose="02020603050405020304" pitchFamily="18" charset="0"/>
                <a:cs typeface="Times New Roman" panose="02020603050405020304" pitchFamily="18" charset="0"/>
              </a:rPr>
              <a:t>principale </a:t>
            </a:r>
            <a:r>
              <a:rPr lang="fr-FR" sz="2000" dirty="0">
                <a:latin typeface="Times New Roman" panose="02020603050405020304" pitchFamily="18" charset="0"/>
                <a:cs typeface="Times New Roman" panose="02020603050405020304" pitchFamily="18" charset="0"/>
              </a:rPr>
              <a:t>on retrouve dans le </a:t>
            </a:r>
            <a:r>
              <a:rPr lang="fr-FR" sz="2000" dirty="0" err="1">
                <a:latin typeface="Times New Roman" panose="02020603050405020304" pitchFamily="18" charset="0"/>
                <a:cs typeface="Times New Roman" panose="02020603050405020304" pitchFamily="18" charset="0"/>
              </a:rPr>
              <a:t>footer</a:t>
            </a:r>
            <a:r>
              <a:rPr lang="fr-FR" sz="2000" dirty="0">
                <a:latin typeface="Times New Roman" panose="02020603050405020304" pitchFamily="18" charset="0"/>
                <a:cs typeface="Times New Roman" panose="02020603050405020304" pitchFamily="18" charset="0"/>
              </a:rPr>
              <a:t> un annuaire de </a:t>
            </a:r>
            <a:r>
              <a:rPr lang="fr-FR" sz="2000" dirty="0" smtClean="0">
                <a:latin typeface="Times New Roman" panose="02020603050405020304" pitchFamily="18" charset="0"/>
                <a:cs typeface="Times New Roman" panose="02020603050405020304" pitchFamily="18" charset="0"/>
              </a:rPr>
              <a:t>lien. </a:t>
            </a:r>
            <a:endParaRPr lang="fr-FR"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929256" y="2252663"/>
            <a:ext cx="8457957" cy="3466435"/>
          </a:xfrm>
          <a:prstGeom prst="rect">
            <a:avLst/>
          </a:prstGeom>
        </p:spPr>
      </p:pic>
    </p:spTree>
    <p:extLst>
      <p:ext uri="{BB962C8B-B14F-4D97-AF65-F5344CB8AC3E}">
        <p14:creationId xmlns:p14="http://schemas.microsoft.com/office/powerpoint/2010/main" val="3167141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470263"/>
            <a:ext cx="8596668" cy="5571099"/>
          </a:xfrm>
        </p:spPr>
        <p:txBody>
          <a:bodyPr/>
          <a:lstStyle/>
          <a:p>
            <a:r>
              <a:rPr lang="fr-FR" sz="2000" dirty="0">
                <a:latin typeface="Times New Roman" panose="02020603050405020304" pitchFamily="18" charset="0"/>
                <a:cs typeface="Times New Roman" panose="02020603050405020304" pitchFamily="18" charset="0"/>
              </a:rPr>
              <a:t>Si cette pratique pouvait avant permettre d’augmenter l’autorité </a:t>
            </a:r>
            <a:r>
              <a:rPr lang="fr-FR" sz="2000" dirty="0" smtClean="0">
                <a:latin typeface="Times New Roman" panose="02020603050405020304" pitchFamily="18" charset="0"/>
                <a:cs typeface="Times New Roman" panose="02020603050405020304" pitchFamily="18" charset="0"/>
              </a:rPr>
              <a:t>d’un site, </a:t>
            </a:r>
            <a:r>
              <a:rPr lang="fr-FR" sz="2000" dirty="0">
                <a:latin typeface="Times New Roman" panose="02020603050405020304" pitchFamily="18" charset="0"/>
                <a:cs typeface="Times New Roman" panose="02020603050405020304" pitchFamily="18" charset="0"/>
              </a:rPr>
              <a:t>aujourd’hui, Google sait reconnaître les liens dans un </a:t>
            </a:r>
            <a:r>
              <a:rPr lang="fr-FR" sz="2000" dirty="0" err="1">
                <a:latin typeface="Times New Roman" panose="02020603050405020304" pitchFamily="18" charset="0"/>
                <a:cs typeface="Times New Roman" panose="02020603050405020304" pitchFamily="18" charset="0"/>
              </a:rPr>
              <a:t>footer</a:t>
            </a:r>
            <a:r>
              <a:rPr lang="fr-FR" sz="2000" dirty="0">
                <a:latin typeface="Times New Roman" panose="02020603050405020304" pitchFamily="18" charset="0"/>
                <a:cs typeface="Times New Roman" panose="02020603050405020304" pitchFamily="18" charset="0"/>
              </a:rPr>
              <a:t> qui perdent alors de leur importance. Il faut donc réussir à placer des liens dans d’autres pages qui seraient accessible depuis la page principale. Pour augmenter notre trafic, il faut que lien provienne d’un site de </a:t>
            </a:r>
            <a:r>
              <a:rPr lang="fr-FR" sz="2000" dirty="0" smtClean="0">
                <a:latin typeface="Times New Roman" panose="02020603050405020304" pitchFamily="18" charset="0"/>
                <a:cs typeface="Times New Roman" panose="02020603050405020304" pitchFamily="18" charset="0"/>
              </a:rPr>
              <a:t>qualité en cohérence avec notre site.</a:t>
            </a:r>
          </a:p>
          <a:p>
            <a:endParaRPr lang="fr-FR" dirty="0"/>
          </a:p>
        </p:txBody>
      </p:sp>
      <p:pic>
        <p:nvPicPr>
          <p:cNvPr id="4" name="Picture 3"/>
          <p:cNvPicPr>
            <a:picLocks noChangeAspect="1"/>
          </p:cNvPicPr>
          <p:nvPr/>
        </p:nvPicPr>
        <p:blipFill>
          <a:blip r:embed="rId2"/>
          <a:stretch>
            <a:fillRect/>
          </a:stretch>
        </p:blipFill>
        <p:spPr>
          <a:xfrm>
            <a:off x="1452371" y="2473598"/>
            <a:ext cx="7882618" cy="2899590"/>
          </a:xfrm>
          <a:prstGeom prst="rect">
            <a:avLst/>
          </a:prstGeom>
        </p:spPr>
      </p:pic>
    </p:spTree>
    <p:extLst>
      <p:ext uri="{BB962C8B-B14F-4D97-AF65-F5344CB8AC3E}">
        <p14:creationId xmlns:p14="http://schemas.microsoft.com/office/powerpoint/2010/main" val="42144369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53441"/>
            <a:ext cx="8596668" cy="5187922"/>
          </a:xfrm>
        </p:spPr>
        <p:txBody>
          <a:bodyPr>
            <a:normAutofit/>
          </a:bodyPr>
          <a:lstStyle/>
          <a:p>
            <a:r>
              <a:rPr lang="fr-FR" sz="2800" dirty="0" smtClean="0">
                <a:latin typeface="Times New Roman" panose="02020603050405020304" pitchFamily="18" charset="0"/>
                <a:cs typeface="Times New Roman" panose="02020603050405020304" pitchFamily="18" charset="0"/>
              </a:rPr>
              <a:t>Pour conclure , </a:t>
            </a:r>
            <a:r>
              <a:rPr lang="fr-FR" sz="2800" dirty="0">
                <a:latin typeface="Times New Roman" panose="02020603050405020304" pitchFamily="18" charset="0"/>
                <a:cs typeface="Times New Roman" panose="02020603050405020304" pitchFamily="18" charset="0"/>
              </a:rPr>
              <a:t>plusieurs parties du site ont été modifiées afin d’optimiser le </a:t>
            </a:r>
            <a:r>
              <a:rPr lang="fr-FR" sz="2800" b="1" u="sng" dirty="0">
                <a:solidFill>
                  <a:schemeClr val="tx1"/>
                </a:solidFill>
                <a:latin typeface="Times New Roman" panose="02020603050405020304" pitchFamily="18" charset="0"/>
                <a:cs typeface="Times New Roman" panose="02020603050405020304" pitchFamily="18" charset="0"/>
              </a:rPr>
              <a:t>référencement </a:t>
            </a:r>
            <a:r>
              <a:rPr lang="fr-FR" sz="2800" dirty="0" smtClean="0">
                <a:latin typeface="Times New Roman" panose="02020603050405020304" pitchFamily="18" charset="0"/>
                <a:cs typeface="Times New Roman" panose="02020603050405020304" pitchFamily="18" charset="0"/>
              </a:rPr>
              <a:t>de </a:t>
            </a:r>
            <a:r>
              <a:rPr lang="fr-FR" sz="2800" smtClean="0">
                <a:latin typeface="Times New Roman" panose="02020603050405020304" pitchFamily="18" charset="0"/>
                <a:cs typeface="Times New Roman" panose="02020603050405020304" pitchFamily="18" charset="0"/>
              </a:rPr>
              <a:t>ce dernier </a:t>
            </a:r>
            <a:r>
              <a:rPr lang="fr-FR" sz="2800" dirty="0">
                <a:latin typeface="Times New Roman" panose="02020603050405020304" pitchFamily="18" charset="0"/>
                <a:cs typeface="Times New Roman" panose="02020603050405020304" pitchFamily="18" charset="0"/>
              </a:rPr>
              <a:t>et d’en améliorer </a:t>
            </a:r>
            <a:r>
              <a:rPr lang="fr-FR" sz="2800" b="1" u="sng" dirty="0">
                <a:latin typeface="Times New Roman" panose="02020603050405020304" pitchFamily="18" charset="0"/>
                <a:cs typeface="Times New Roman" panose="02020603050405020304" pitchFamily="18" charset="0"/>
              </a:rPr>
              <a:t>l’accessibilité</a:t>
            </a:r>
            <a:r>
              <a:rPr lang="fr-FR" sz="2800" dirty="0">
                <a:latin typeface="Times New Roman" panose="02020603050405020304" pitchFamily="18" charset="0"/>
                <a:cs typeface="Times New Roman" panose="02020603050405020304" pitchFamily="18" charset="0"/>
              </a:rPr>
              <a:t>. Des améliorations pourront encore être faites notamment sur la vitesse de chargement du site en gérant mieux le temps de mise en cache. En effet, certaines ressources ne changent pas régulièrement et le fait de les avoir en cache permet au navigateur de ne pas les télécharger de nouveau.</a:t>
            </a:r>
          </a:p>
        </p:txBody>
      </p:sp>
    </p:spTree>
    <p:extLst>
      <p:ext uri="{BB962C8B-B14F-4D97-AF65-F5344CB8AC3E}">
        <p14:creationId xmlns:p14="http://schemas.microsoft.com/office/powerpoint/2010/main" val="1038331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8147" y="589878"/>
            <a:ext cx="8946541" cy="4374008"/>
          </a:xfrm>
        </p:spPr>
        <p:txBody>
          <a:bodyPr>
            <a:normAutofit/>
          </a:bodyPr>
          <a:lstStyle/>
          <a:p>
            <a:endParaRPr lang="fr-FR" dirty="0" smtClean="0"/>
          </a:p>
          <a:p>
            <a:endParaRPr lang="fr-FR" dirty="0"/>
          </a:p>
          <a:p>
            <a:pPr algn="just"/>
            <a:r>
              <a:rPr lang="fr-FR" dirty="0" smtClean="0">
                <a:latin typeface="Times New Roman" panose="02020603050405020304" pitchFamily="18" charset="0"/>
                <a:cs typeface="Times New Roman" panose="02020603050405020304" pitchFamily="18" charset="0"/>
              </a:rPr>
              <a:t>En effet  le titre de la page est </a:t>
            </a:r>
            <a:r>
              <a:rPr lang="fr-FR" dirty="0">
                <a:latin typeface="Times New Roman" panose="02020603050405020304" pitchFamily="18" charset="0"/>
                <a:cs typeface="Times New Roman" panose="02020603050405020304" pitchFamily="18" charset="0"/>
              </a:rPr>
              <a:t>essentiel afin que les navigateurs de recherche puissent connaître le contexte </a:t>
            </a:r>
            <a:r>
              <a:rPr lang="fr-FR" dirty="0" smtClean="0">
                <a:latin typeface="Times New Roman" panose="02020603050405020304" pitchFamily="18" charset="0"/>
                <a:cs typeface="Times New Roman" panose="02020603050405020304" pitchFamily="18" charset="0"/>
              </a:rPr>
              <a:t>de notre </a:t>
            </a:r>
            <a:r>
              <a:rPr lang="fr-FR" dirty="0">
                <a:latin typeface="Times New Roman" panose="02020603050405020304" pitchFamily="18" charset="0"/>
                <a:cs typeface="Times New Roman" panose="02020603050405020304" pitchFamily="18" charset="0"/>
              </a:rPr>
              <a:t>page. Pour le référencement SEO de notre site, il est donc primordial de </a:t>
            </a:r>
            <a:r>
              <a:rPr lang="fr-FR" dirty="0" smtClean="0">
                <a:latin typeface="Times New Roman" panose="02020603050405020304" pitchFamily="18" charset="0"/>
                <a:cs typeface="Times New Roman" panose="02020603050405020304" pitchFamily="18" charset="0"/>
              </a:rPr>
              <a:t>mettre </a:t>
            </a:r>
            <a:r>
              <a:rPr lang="fr-FR" dirty="0">
                <a:latin typeface="Times New Roman" panose="02020603050405020304" pitchFamily="18" charset="0"/>
                <a:cs typeface="Times New Roman" panose="02020603050405020304" pitchFamily="18" charset="0"/>
              </a:rPr>
              <a:t>un titre à </a:t>
            </a:r>
            <a:r>
              <a:rPr lang="fr-FR" dirty="0" smtClean="0">
                <a:latin typeface="Times New Roman" panose="02020603050405020304" pitchFamily="18" charset="0"/>
                <a:cs typeface="Times New Roman" panose="02020603050405020304" pitchFamily="18" charset="0"/>
              </a:rPr>
              <a:t>la page </a:t>
            </a:r>
            <a:r>
              <a:rPr lang="fr-FR" dirty="0">
                <a:latin typeface="Times New Roman" panose="02020603050405020304" pitchFamily="18" charset="0"/>
                <a:cs typeface="Times New Roman" panose="02020603050405020304" pitchFamily="18" charset="0"/>
              </a:rPr>
              <a:t>puisqu’elle permet aux moteurs de recherche de mieux </a:t>
            </a:r>
            <a:r>
              <a:rPr lang="fr-FR" dirty="0" smtClean="0">
                <a:latin typeface="Times New Roman" panose="02020603050405020304" pitchFamily="18" charset="0"/>
                <a:cs typeface="Times New Roman" panose="02020603050405020304" pitchFamily="18" charset="0"/>
              </a:rPr>
              <a:t>évaluer </a:t>
            </a:r>
            <a:r>
              <a:rPr lang="fr-FR" dirty="0">
                <a:latin typeface="Times New Roman" panose="02020603050405020304" pitchFamily="18" charset="0"/>
                <a:cs typeface="Times New Roman" panose="02020603050405020304" pitchFamily="18" charset="0"/>
              </a:rPr>
              <a:t>et positionner </a:t>
            </a:r>
            <a:r>
              <a:rPr lang="fr-FR" dirty="0" smtClean="0">
                <a:latin typeface="Times New Roman" panose="02020603050405020304" pitchFamily="18" charset="0"/>
                <a:cs typeface="Times New Roman" panose="02020603050405020304" pitchFamily="18" charset="0"/>
              </a:rPr>
              <a:t>notre </a:t>
            </a:r>
            <a:r>
              <a:rPr lang="fr-FR" dirty="0" smtClean="0">
                <a:latin typeface="Times New Roman" panose="02020603050405020304" pitchFamily="18" charset="0"/>
                <a:cs typeface="Times New Roman" panose="02020603050405020304" pitchFamily="18" charset="0"/>
              </a:rPr>
              <a:t>site</a:t>
            </a:r>
            <a:endParaRPr lang="fr-FR" dirty="0">
              <a:latin typeface="Times New Roman" panose="02020603050405020304" pitchFamily="18" charset="0"/>
              <a:cs typeface="Times New Roman" panose="02020603050405020304" pitchFamily="18" charset="0"/>
            </a:endParaRPr>
          </a:p>
          <a:p>
            <a:endParaRPr lang="fr-FR" dirty="0" smtClean="0"/>
          </a:p>
          <a:p>
            <a:endParaRPr lang="fr-FR" dirty="0"/>
          </a:p>
          <a:p>
            <a:endParaRPr lang="fr-FR" dirty="0" smtClean="0"/>
          </a:p>
          <a:p>
            <a:endParaRPr lang="fr-FR" dirty="0" smtClean="0"/>
          </a:p>
        </p:txBody>
      </p:sp>
      <p:pic>
        <p:nvPicPr>
          <p:cNvPr id="4" name="Picture 3"/>
          <p:cNvPicPr>
            <a:picLocks noChangeAspect="1"/>
          </p:cNvPicPr>
          <p:nvPr/>
        </p:nvPicPr>
        <p:blipFill>
          <a:blip r:embed="rId2"/>
          <a:stretch>
            <a:fillRect/>
          </a:stretch>
        </p:blipFill>
        <p:spPr>
          <a:xfrm>
            <a:off x="1616258" y="4134658"/>
            <a:ext cx="7501617" cy="504825"/>
          </a:xfrm>
          <a:prstGeom prst="rect">
            <a:avLst/>
          </a:prstGeom>
        </p:spPr>
      </p:pic>
      <p:pic>
        <p:nvPicPr>
          <p:cNvPr id="2" name="Picture 1"/>
          <p:cNvPicPr>
            <a:picLocks noChangeAspect="1"/>
          </p:cNvPicPr>
          <p:nvPr/>
        </p:nvPicPr>
        <p:blipFill>
          <a:blip r:embed="rId3"/>
          <a:stretch>
            <a:fillRect/>
          </a:stretch>
        </p:blipFill>
        <p:spPr>
          <a:xfrm>
            <a:off x="1616257" y="3361237"/>
            <a:ext cx="7501617" cy="309699"/>
          </a:xfrm>
          <a:prstGeom prst="rect">
            <a:avLst/>
          </a:prstGeom>
        </p:spPr>
      </p:pic>
    </p:spTree>
    <p:extLst>
      <p:ext uri="{BB962C8B-B14F-4D97-AF65-F5344CB8AC3E}">
        <p14:creationId xmlns:p14="http://schemas.microsoft.com/office/powerpoint/2010/main" val="1467817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2351" y="711799"/>
            <a:ext cx="8946541" cy="5497412"/>
          </a:xfrm>
        </p:spPr>
        <p:txBody>
          <a:bodyPr/>
          <a:lstStyle/>
          <a:p>
            <a:endParaRPr lang="fr-FR" dirty="0" smtClean="0"/>
          </a:p>
          <a:p>
            <a:pPr algn="just"/>
            <a:r>
              <a:rPr lang="fr-FR" dirty="0" smtClean="0">
                <a:latin typeface="Times New Roman" panose="02020603050405020304" pitchFamily="18" charset="0"/>
                <a:cs typeface="Times New Roman" panose="02020603050405020304" pitchFamily="18" charset="0"/>
              </a:rPr>
              <a:t>La </a:t>
            </a:r>
            <a:r>
              <a:rPr lang="fr-FR" dirty="0">
                <a:latin typeface="Times New Roman" panose="02020603050405020304" pitchFamily="18" charset="0"/>
                <a:cs typeface="Times New Roman" panose="02020603050405020304" pitchFamily="18" charset="0"/>
              </a:rPr>
              <a:t>balise &lt;</a:t>
            </a:r>
            <a:r>
              <a:rPr lang="fr-FR" dirty="0" err="1">
                <a:latin typeface="Times New Roman" panose="02020603050405020304" pitchFamily="18" charset="0"/>
                <a:cs typeface="Times New Roman" panose="02020603050405020304" pitchFamily="18" charset="0"/>
              </a:rPr>
              <a:t>meta</a:t>
            </a:r>
            <a:r>
              <a:rPr lang="fr-FR" dirty="0">
                <a:latin typeface="Times New Roman" panose="02020603050405020304" pitchFamily="18" charset="0"/>
                <a:cs typeface="Times New Roman" panose="02020603050405020304" pitchFamily="18" charset="0"/>
              </a:rPr>
              <a:t> description&gt; est présente mais le contenue n’est pas mentionnée. Le contenu de cette balise est important </a:t>
            </a:r>
            <a:r>
              <a:rPr lang="fr-FR" dirty="0" smtClean="0">
                <a:latin typeface="Times New Roman" panose="02020603050405020304" pitchFamily="18" charset="0"/>
                <a:cs typeface="Times New Roman" panose="02020603050405020304" pitchFamily="18" charset="0"/>
              </a:rPr>
              <a:t>puisqu’il est </a:t>
            </a:r>
            <a:r>
              <a:rPr lang="fr-FR" dirty="0">
                <a:latin typeface="Times New Roman" panose="02020603050405020304" pitchFamily="18" charset="0"/>
                <a:cs typeface="Times New Roman" panose="02020603050405020304" pitchFamily="18" charset="0"/>
              </a:rPr>
              <a:t>affiché </a:t>
            </a:r>
            <a:r>
              <a:rPr lang="fr-FR" dirty="0" smtClean="0">
                <a:latin typeface="Times New Roman" panose="02020603050405020304" pitchFamily="18" charset="0"/>
                <a:cs typeface="Times New Roman" panose="02020603050405020304" pitchFamily="18" charset="0"/>
              </a:rPr>
              <a:t>dans  les </a:t>
            </a:r>
            <a:r>
              <a:rPr lang="fr-FR" dirty="0">
                <a:latin typeface="Times New Roman" panose="02020603050405020304" pitchFamily="18" charset="0"/>
                <a:cs typeface="Times New Roman" panose="02020603050405020304" pitchFamily="18" charset="0"/>
              </a:rPr>
              <a:t>résultats de recherche Google </a:t>
            </a:r>
            <a:r>
              <a:rPr lang="fr-FR" dirty="0" smtClean="0">
                <a:latin typeface="Times New Roman" panose="02020603050405020304" pitchFamily="18" charset="0"/>
                <a:cs typeface="Times New Roman" panose="02020603050405020304" pitchFamily="18" charset="0"/>
              </a:rPr>
              <a:t>et contribue à donner envie aux utilisateurs </a:t>
            </a:r>
            <a:r>
              <a:rPr lang="fr-FR" dirty="0">
                <a:latin typeface="Times New Roman" panose="02020603050405020304" pitchFamily="18" charset="0"/>
                <a:cs typeface="Times New Roman" panose="02020603050405020304" pitchFamily="18" charset="0"/>
              </a:rPr>
              <a:t>de cliquer sur notre lien et de visiter notre </a:t>
            </a:r>
            <a:r>
              <a:rPr lang="fr-FR" dirty="0" smtClean="0">
                <a:latin typeface="Times New Roman" panose="02020603050405020304" pitchFamily="18" charset="0"/>
                <a:cs typeface="Times New Roman" panose="02020603050405020304" pitchFamily="18" charset="0"/>
              </a:rPr>
              <a:t>page.</a:t>
            </a:r>
          </a:p>
          <a:p>
            <a:pPr algn="just"/>
            <a:r>
              <a:rPr lang="fr-FR" dirty="0" smtClean="0">
                <a:latin typeface="Times New Roman" panose="02020603050405020304" pitchFamily="18" charset="0"/>
                <a:cs typeface="Times New Roman" panose="02020603050405020304" pitchFamily="18" charset="0"/>
              </a:rPr>
              <a:t>Avant changement:</a:t>
            </a:r>
            <a:endParaRPr lang="fr-FR" dirty="0">
              <a:latin typeface="Times New Roman" panose="02020603050405020304" pitchFamily="18" charset="0"/>
              <a:cs typeface="Times New Roman" panose="02020603050405020304" pitchFamily="18" charset="0"/>
            </a:endParaRPr>
          </a:p>
          <a:p>
            <a:pPr algn="just"/>
            <a:endParaRPr lang="fr-FR" dirty="0" smtClean="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endParaRPr lang="fr-FR" dirty="0" smtClean="0">
              <a:latin typeface="Times New Roman" panose="02020603050405020304" pitchFamily="18" charset="0"/>
              <a:cs typeface="Times New Roman" panose="02020603050405020304" pitchFamily="18" charset="0"/>
            </a:endParaRPr>
          </a:p>
          <a:p>
            <a:r>
              <a:rPr lang="fr-FR" dirty="0" smtClean="0">
                <a:latin typeface="Times New Roman" panose="02020603050405020304" pitchFamily="18" charset="0"/>
                <a:cs typeface="Times New Roman" panose="02020603050405020304" pitchFamily="18" charset="0"/>
              </a:rPr>
              <a:t>Après </a:t>
            </a:r>
            <a:r>
              <a:rPr lang="fr-FR" dirty="0">
                <a:latin typeface="Times New Roman" panose="02020603050405020304" pitchFamily="18" charset="0"/>
                <a:cs typeface="Times New Roman" panose="02020603050405020304" pitchFamily="18" charset="0"/>
              </a:rPr>
              <a:t>changement</a:t>
            </a:r>
            <a:r>
              <a:rPr lang="fr-FR" dirty="0" smtClean="0">
                <a:latin typeface="Times New Roman" panose="02020603050405020304" pitchFamily="18" charset="0"/>
                <a:cs typeface="Times New Roman" panose="02020603050405020304" pitchFamily="18" charset="0"/>
              </a:rPr>
              <a:t>:</a:t>
            </a:r>
          </a:p>
          <a:p>
            <a:pPr marL="0" indent="0">
              <a:buNone/>
            </a:pPr>
            <a:endParaRPr lang="fr-FR" dirty="0"/>
          </a:p>
        </p:txBody>
      </p:sp>
      <p:pic>
        <p:nvPicPr>
          <p:cNvPr id="4" name="Picture 3"/>
          <p:cNvPicPr>
            <a:picLocks noChangeAspect="1"/>
          </p:cNvPicPr>
          <p:nvPr/>
        </p:nvPicPr>
        <p:blipFill>
          <a:blip r:embed="rId2"/>
          <a:stretch>
            <a:fillRect/>
          </a:stretch>
        </p:blipFill>
        <p:spPr>
          <a:xfrm>
            <a:off x="1326130" y="3115898"/>
            <a:ext cx="7937852" cy="555035"/>
          </a:xfrm>
          <a:prstGeom prst="rect">
            <a:avLst/>
          </a:prstGeom>
        </p:spPr>
      </p:pic>
      <p:pic>
        <p:nvPicPr>
          <p:cNvPr id="5" name="Picture 4"/>
          <p:cNvPicPr>
            <a:picLocks noChangeAspect="1"/>
          </p:cNvPicPr>
          <p:nvPr/>
        </p:nvPicPr>
        <p:blipFill>
          <a:blip r:embed="rId3"/>
          <a:stretch>
            <a:fillRect/>
          </a:stretch>
        </p:blipFill>
        <p:spPr>
          <a:xfrm>
            <a:off x="1326130" y="4867402"/>
            <a:ext cx="7984400" cy="712556"/>
          </a:xfrm>
          <a:prstGeom prst="rect">
            <a:avLst/>
          </a:prstGeom>
        </p:spPr>
      </p:pic>
    </p:spTree>
    <p:extLst>
      <p:ext uri="{BB962C8B-B14F-4D97-AF65-F5344CB8AC3E}">
        <p14:creationId xmlns:p14="http://schemas.microsoft.com/office/powerpoint/2010/main" val="3371948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801188"/>
            <a:ext cx="8946541" cy="5447211"/>
          </a:xfrm>
        </p:spPr>
        <p:txBody>
          <a:bodyPr/>
          <a:lstStyle/>
          <a:p>
            <a:pPr algn="just"/>
            <a:endParaRPr lang="fr-FR" dirty="0" smtClean="0"/>
          </a:p>
          <a:p>
            <a:pPr algn="just"/>
            <a:endParaRPr lang="fr-FR" dirty="0"/>
          </a:p>
          <a:p>
            <a:pPr algn="just"/>
            <a:endParaRPr lang="fr-FR" dirty="0" smtClean="0"/>
          </a:p>
          <a:p>
            <a:pPr algn="just"/>
            <a:r>
              <a:rPr lang="fr-FR" dirty="0" smtClean="0">
                <a:latin typeface="Times New Roman" panose="02020603050405020304" pitchFamily="18" charset="0"/>
                <a:cs typeface="Times New Roman" panose="02020603050405020304" pitchFamily="18" charset="0"/>
              </a:rPr>
              <a:t>Il </a:t>
            </a:r>
            <a:r>
              <a:rPr lang="fr-FR" dirty="0">
                <a:latin typeface="Times New Roman" panose="02020603050405020304" pitchFamily="18" charset="0"/>
                <a:cs typeface="Times New Roman" panose="02020603050405020304" pitchFamily="18" charset="0"/>
              </a:rPr>
              <a:t>manque également la balise </a:t>
            </a:r>
            <a:r>
              <a:rPr lang="fr-FR" dirty="0" smtClean="0">
                <a:latin typeface="Times New Roman" panose="02020603050405020304" pitchFamily="18" charset="0"/>
                <a:cs typeface="Times New Roman" panose="02020603050405020304" pitchFamily="18" charset="0"/>
              </a:rPr>
              <a:t>&lt;</a:t>
            </a:r>
            <a:r>
              <a:rPr lang="fr-FR" dirty="0" err="1" smtClean="0">
                <a:latin typeface="Times New Roman" panose="02020603050405020304" pitchFamily="18" charset="0"/>
                <a:cs typeface="Times New Roman" panose="02020603050405020304" pitchFamily="18" charset="0"/>
              </a:rPr>
              <a:t>meta</a:t>
            </a:r>
            <a:r>
              <a:rPr lang="fr-FR" dirty="0" smtClean="0">
                <a:latin typeface="Times New Roman" panose="02020603050405020304" pitchFamily="18" charset="0"/>
                <a:cs typeface="Times New Roman" panose="02020603050405020304" pitchFamily="18" charset="0"/>
              </a:rPr>
              <a:t> robot&gt; dans le &lt;</a:t>
            </a:r>
            <a:r>
              <a:rPr lang="fr-FR" dirty="0" err="1" smtClean="0">
                <a:latin typeface="Times New Roman" panose="02020603050405020304" pitchFamily="18" charset="0"/>
                <a:cs typeface="Times New Roman" panose="02020603050405020304" pitchFamily="18" charset="0"/>
              </a:rPr>
              <a:t>head</a:t>
            </a:r>
            <a:r>
              <a:rPr lang="fr-FR" dirty="0" smtClean="0">
                <a:latin typeface="Times New Roman" panose="02020603050405020304" pitchFamily="18" charset="0"/>
                <a:cs typeface="Times New Roman" panose="02020603050405020304" pitchFamily="18" charset="0"/>
              </a:rPr>
              <a:t>&gt;. </a:t>
            </a:r>
            <a:r>
              <a:rPr lang="fr-FR" dirty="0">
                <a:latin typeface="Times New Roman" panose="02020603050405020304" pitchFamily="18" charset="0"/>
                <a:cs typeface="Times New Roman" panose="02020603050405020304" pitchFamily="18" charset="0"/>
              </a:rPr>
              <a:t>Cette balise est importante car elle permet de dire aux robots quelles sont les pages à indexer et les liens à suivre sur la page</a:t>
            </a:r>
            <a:r>
              <a:rPr lang="fr-FR" dirty="0" smtClean="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348910" y="3671615"/>
            <a:ext cx="8455344" cy="560751"/>
          </a:xfrm>
          <a:prstGeom prst="rect">
            <a:avLst/>
          </a:prstGeom>
        </p:spPr>
      </p:pic>
    </p:spTree>
    <p:extLst>
      <p:ext uri="{BB962C8B-B14F-4D97-AF65-F5344CB8AC3E}">
        <p14:creationId xmlns:p14="http://schemas.microsoft.com/office/powerpoint/2010/main" val="2104522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627017"/>
            <a:ext cx="8946541" cy="5603966"/>
          </a:xfrm>
        </p:spPr>
        <p:txBody>
          <a:bodyPr/>
          <a:lstStyle/>
          <a:p>
            <a:pPr marL="457200" indent="-457200">
              <a:buFont typeface="+mj-lt"/>
              <a:buAutoNum type="arabicPeriod" startAt="2"/>
            </a:pPr>
            <a:endParaRPr lang="fr-FR" dirty="0" smtClean="0"/>
          </a:p>
          <a:p>
            <a:pPr marL="457200" indent="-457200">
              <a:buFont typeface="+mj-lt"/>
              <a:buAutoNum type="arabicPeriod" startAt="2"/>
            </a:pPr>
            <a:endParaRPr lang="fr-FR" dirty="0"/>
          </a:p>
          <a:p>
            <a:pPr marL="457200" indent="-457200">
              <a:buFont typeface="+mj-lt"/>
              <a:buAutoNum type="arabicPeriod" startAt="2"/>
            </a:pPr>
            <a:r>
              <a:rPr lang="fr-FR" b="1" u="sng" dirty="0" smtClean="0">
                <a:solidFill>
                  <a:schemeClr val="tx1"/>
                </a:solidFill>
                <a:latin typeface="Times New Roman" panose="02020603050405020304" pitchFamily="18" charset="0"/>
                <a:cs typeface="Times New Roman" panose="02020603050405020304" pitchFamily="18" charset="0"/>
              </a:rPr>
              <a:t>Une &lt;div&gt;  caché avec mots clé:</a:t>
            </a:r>
          </a:p>
          <a:p>
            <a:pPr algn="just"/>
            <a:r>
              <a:rPr lang="fr-FR" dirty="0" smtClean="0">
                <a:latin typeface="Times New Roman" panose="02020603050405020304" pitchFamily="18" charset="0"/>
                <a:cs typeface="Times New Roman" panose="02020603050405020304" pitchFamily="18" charset="0"/>
              </a:rPr>
              <a:t>Cette dive cachée contenant des mots clés cachés écrite en 1px et avec la couleur du background est une pratique à bannir. En effet cette techniques </a:t>
            </a:r>
            <a:r>
              <a:rPr lang="fr-FR" dirty="0">
                <a:latin typeface="Times New Roman" panose="02020603050405020304" pitchFamily="18" charset="0"/>
                <a:cs typeface="Times New Roman" panose="02020603050405020304" pitchFamily="18" charset="0"/>
              </a:rPr>
              <a:t>de Black Hat </a:t>
            </a:r>
            <a:r>
              <a:rPr lang="fr-FR" dirty="0" smtClean="0">
                <a:latin typeface="Times New Roman" panose="02020603050405020304" pitchFamily="18" charset="0"/>
                <a:cs typeface="Times New Roman" panose="02020603050405020304" pitchFamily="18" charset="0"/>
              </a:rPr>
              <a:t>est  déconseillé car </a:t>
            </a:r>
            <a:r>
              <a:rPr lang="fr-FR" dirty="0" smtClean="0">
                <a:latin typeface="Times New Roman" panose="02020603050405020304" pitchFamily="18" charset="0"/>
                <a:cs typeface="Times New Roman" panose="02020603050405020304" pitchFamily="18" charset="0"/>
              </a:rPr>
              <a:t>Google puisque ce dernier peut prendre des sanctions à notre égard.</a:t>
            </a:r>
            <a:endParaRPr lang="fr-FR" dirty="0" smtClean="0">
              <a:latin typeface="Times New Roman" panose="02020603050405020304" pitchFamily="18" charset="0"/>
              <a:cs typeface="Times New Roman" panose="02020603050405020304" pitchFamily="18" charset="0"/>
            </a:endParaRPr>
          </a:p>
          <a:p>
            <a:endParaRPr lang="fr-FR" dirty="0" smtClean="0"/>
          </a:p>
          <a:p>
            <a:endParaRPr lang="fr-FR" dirty="0"/>
          </a:p>
        </p:txBody>
      </p:sp>
      <p:pic>
        <p:nvPicPr>
          <p:cNvPr id="4" name="Picture 3"/>
          <p:cNvPicPr>
            <a:picLocks noChangeAspect="1"/>
          </p:cNvPicPr>
          <p:nvPr/>
        </p:nvPicPr>
        <p:blipFill>
          <a:blip r:embed="rId2"/>
          <a:stretch>
            <a:fillRect/>
          </a:stretch>
        </p:blipFill>
        <p:spPr>
          <a:xfrm>
            <a:off x="1423682" y="2865120"/>
            <a:ext cx="8305800" cy="3135086"/>
          </a:xfrm>
          <a:prstGeom prst="rect">
            <a:avLst/>
          </a:prstGeom>
        </p:spPr>
      </p:pic>
    </p:spTree>
    <p:extLst>
      <p:ext uri="{BB962C8B-B14F-4D97-AF65-F5344CB8AC3E}">
        <p14:creationId xmlns:p14="http://schemas.microsoft.com/office/powerpoint/2010/main" val="619430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27594" y="455294"/>
            <a:ext cx="9046900" cy="5614579"/>
          </a:xfrm>
        </p:spPr>
        <p:txBody>
          <a:bodyPr>
            <a:normAutofit/>
          </a:bodyPr>
          <a:lstStyle/>
          <a:p>
            <a:r>
              <a:rPr lang="fr-FR" sz="1800" dirty="0" smtClean="0">
                <a:solidFill>
                  <a:schemeClr val="tx1"/>
                </a:solidFill>
                <a:latin typeface="Times New Roman" panose="02020603050405020304" pitchFamily="18" charset="0"/>
                <a:cs typeface="Times New Roman" panose="02020603050405020304" pitchFamily="18" charset="0"/>
              </a:rPr>
              <a:t>Une </a:t>
            </a:r>
            <a:r>
              <a:rPr lang="fr-FR" sz="1800" dirty="0" smtClean="0">
                <a:solidFill>
                  <a:schemeClr val="tx1"/>
                </a:solidFill>
                <a:latin typeface="Times New Roman" panose="02020603050405020304" pitchFamily="18" charset="0"/>
                <a:cs typeface="Times New Roman" panose="02020603050405020304" pitchFamily="18" charset="0"/>
              </a:rPr>
              <a:t>autres </a:t>
            </a:r>
            <a:r>
              <a:rPr lang="fr-FR" sz="1800" dirty="0">
                <a:solidFill>
                  <a:schemeClr val="tx1"/>
                </a:solidFill>
                <a:latin typeface="Times New Roman" panose="02020603050405020304" pitchFamily="18" charset="0"/>
                <a:cs typeface="Times New Roman" panose="02020603050405020304" pitchFamily="18" charset="0"/>
              </a:rPr>
              <a:t>d</a:t>
            </a:r>
            <a:r>
              <a:rPr lang="fr-FR" sz="1800" dirty="0" smtClean="0">
                <a:solidFill>
                  <a:schemeClr val="tx1"/>
                </a:solidFill>
                <a:latin typeface="Times New Roman" panose="02020603050405020304" pitchFamily="18" charset="0"/>
                <a:cs typeface="Times New Roman" panose="02020603050405020304" pitchFamily="18" charset="0"/>
              </a:rPr>
              <a:t>iv </a:t>
            </a:r>
            <a:r>
              <a:rPr lang="fr-FR" sz="1800" dirty="0" smtClean="0">
                <a:solidFill>
                  <a:schemeClr val="tx1"/>
                </a:solidFill>
                <a:latin typeface="Times New Roman" panose="02020603050405020304" pitchFamily="18" charset="0"/>
                <a:cs typeface="Times New Roman" panose="02020603050405020304" pitchFamily="18" charset="0"/>
              </a:rPr>
              <a:t>cachée à 20px couleur noire a été supprimée.</a:t>
            </a:r>
            <a:br>
              <a:rPr lang="fr-FR" sz="1800" dirty="0" smtClean="0">
                <a:solidFill>
                  <a:schemeClr val="tx1"/>
                </a:solidFill>
                <a:latin typeface="Times New Roman" panose="02020603050405020304" pitchFamily="18" charset="0"/>
                <a:cs typeface="Times New Roman" panose="02020603050405020304" pitchFamily="18" charset="0"/>
              </a:rPr>
            </a:br>
            <a:r>
              <a:rPr lang="fr-FR" sz="1800" dirty="0" smtClean="0">
                <a:solidFill>
                  <a:schemeClr val="tx1"/>
                </a:solidFill>
                <a:latin typeface="Times New Roman" panose="02020603050405020304" pitchFamily="18" charset="0"/>
                <a:cs typeface="Times New Roman" panose="02020603050405020304" pitchFamily="18" charset="0"/>
              </a:rPr>
              <a:t/>
            </a:r>
            <a:br>
              <a:rPr lang="fr-FR" sz="1800" dirty="0" smtClean="0">
                <a:solidFill>
                  <a:schemeClr val="tx1"/>
                </a:solidFill>
                <a:latin typeface="Times New Roman" panose="02020603050405020304" pitchFamily="18" charset="0"/>
                <a:cs typeface="Times New Roman" panose="02020603050405020304" pitchFamily="18" charset="0"/>
              </a:rPr>
            </a:br>
            <a:r>
              <a:rPr lang="fr-FR" sz="1800" dirty="0">
                <a:solidFill>
                  <a:schemeClr val="tx1"/>
                </a:solidFill>
                <a:latin typeface="Times New Roman" panose="02020603050405020304" pitchFamily="18" charset="0"/>
                <a:cs typeface="Times New Roman" panose="02020603050405020304" pitchFamily="18" charset="0"/>
              </a:rPr>
              <a:t/>
            </a:r>
            <a:br>
              <a:rPr lang="fr-FR" sz="1800" dirty="0">
                <a:solidFill>
                  <a:schemeClr val="tx1"/>
                </a:solidFill>
                <a:latin typeface="Times New Roman" panose="02020603050405020304" pitchFamily="18" charset="0"/>
                <a:cs typeface="Times New Roman" panose="02020603050405020304" pitchFamily="18" charset="0"/>
              </a:rPr>
            </a:br>
            <a:r>
              <a:rPr lang="fr-FR" sz="1800" dirty="0" smtClean="0">
                <a:solidFill>
                  <a:schemeClr val="tx1"/>
                </a:solidFill>
                <a:latin typeface="Times New Roman" panose="02020603050405020304" pitchFamily="18" charset="0"/>
                <a:cs typeface="Times New Roman" panose="02020603050405020304" pitchFamily="18" charset="0"/>
              </a:rPr>
              <a:t/>
            </a:r>
            <a:br>
              <a:rPr lang="fr-FR" sz="1800" dirty="0" smtClean="0">
                <a:solidFill>
                  <a:schemeClr val="tx1"/>
                </a:solidFill>
                <a:latin typeface="Times New Roman" panose="02020603050405020304" pitchFamily="18" charset="0"/>
                <a:cs typeface="Times New Roman" panose="02020603050405020304" pitchFamily="18" charset="0"/>
              </a:rPr>
            </a:br>
            <a:r>
              <a:rPr lang="fr-FR" sz="1800" dirty="0">
                <a:solidFill>
                  <a:schemeClr val="tx1"/>
                </a:solidFill>
                <a:latin typeface="Times New Roman" panose="02020603050405020304" pitchFamily="18" charset="0"/>
                <a:cs typeface="Times New Roman" panose="02020603050405020304" pitchFamily="18" charset="0"/>
              </a:rPr>
              <a:t/>
            </a:r>
            <a:br>
              <a:rPr lang="fr-FR" sz="1800" dirty="0">
                <a:solidFill>
                  <a:schemeClr val="tx1"/>
                </a:solidFill>
                <a:latin typeface="Times New Roman" panose="02020603050405020304" pitchFamily="18" charset="0"/>
                <a:cs typeface="Times New Roman" panose="02020603050405020304" pitchFamily="18" charset="0"/>
              </a:rPr>
            </a:br>
            <a:r>
              <a:rPr lang="fr-FR" sz="1800" dirty="0" smtClean="0">
                <a:solidFill>
                  <a:schemeClr val="tx1"/>
                </a:solidFill>
                <a:latin typeface="Times New Roman" panose="02020603050405020304" pitchFamily="18" charset="0"/>
                <a:cs typeface="Times New Roman" panose="02020603050405020304" pitchFamily="18" charset="0"/>
              </a:rPr>
              <a:t/>
            </a:r>
            <a:br>
              <a:rPr lang="fr-FR" sz="1800" dirty="0" smtClean="0">
                <a:solidFill>
                  <a:schemeClr val="tx1"/>
                </a:solidFill>
                <a:latin typeface="Times New Roman" panose="02020603050405020304" pitchFamily="18" charset="0"/>
                <a:cs typeface="Times New Roman" panose="02020603050405020304" pitchFamily="18" charset="0"/>
              </a:rPr>
            </a:br>
            <a:r>
              <a:rPr lang="fr-FR" sz="1800" dirty="0">
                <a:solidFill>
                  <a:schemeClr val="tx1"/>
                </a:solidFill>
                <a:latin typeface="Times New Roman" panose="02020603050405020304" pitchFamily="18" charset="0"/>
                <a:cs typeface="Times New Roman" panose="02020603050405020304" pitchFamily="18" charset="0"/>
              </a:rPr>
              <a:t/>
            </a:r>
            <a:br>
              <a:rPr lang="fr-FR" sz="1800" dirty="0">
                <a:solidFill>
                  <a:schemeClr val="tx1"/>
                </a:solidFill>
                <a:latin typeface="Times New Roman" panose="02020603050405020304" pitchFamily="18" charset="0"/>
                <a:cs typeface="Times New Roman" panose="02020603050405020304" pitchFamily="18" charset="0"/>
              </a:rPr>
            </a:br>
            <a:r>
              <a:rPr lang="fr-FR" sz="1800" dirty="0" smtClean="0">
                <a:solidFill>
                  <a:schemeClr val="tx1"/>
                </a:solidFill>
                <a:latin typeface="Times New Roman" panose="02020603050405020304" pitchFamily="18" charset="0"/>
                <a:cs typeface="Times New Roman" panose="02020603050405020304" pitchFamily="18" charset="0"/>
              </a:rPr>
              <a:t/>
            </a:r>
            <a:br>
              <a:rPr lang="fr-FR" sz="1800" dirty="0" smtClean="0">
                <a:solidFill>
                  <a:schemeClr val="tx1"/>
                </a:solidFill>
                <a:latin typeface="Times New Roman" panose="02020603050405020304" pitchFamily="18" charset="0"/>
                <a:cs typeface="Times New Roman" panose="02020603050405020304" pitchFamily="18" charset="0"/>
              </a:rPr>
            </a:br>
            <a:r>
              <a:rPr lang="fr-FR" sz="1800" dirty="0">
                <a:solidFill>
                  <a:schemeClr val="tx1"/>
                </a:solidFill>
                <a:latin typeface="Times New Roman" panose="02020603050405020304" pitchFamily="18" charset="0"/>
                <a:cs typeface="Times New Roman" panose="02020603050405020304" pitchFamily="18" charset="0"/>
              </a:rPr>
              <a:t/>
            </a:r>
            <a:br>
              <a:rPr lang="fr-FR" sz="1800" dirty="0">
                <a:solidFill>
                  <a:schemeClr val="tx1"/>
                </a:solidFill>
                <a:latin typeface="Times New Roman" panose="02020603050405020304" pitchFamily="18" charset="0"/>
                <a:cs typeface="Times New Roman" panose="02020603050405020304" pitchFamily="18" charset="0"/>
              </a:rPr>
            </a:br>
            <a:r>
              <a:rPr lang="fr-FR" sz="1800" dirty="0" smtClean="0">
                <a:solidFill>
                  <a:schemeClr val="tx1"/>
                </a:solidFill>
                <a:latin typeface="Times New Roman" panose="02020603050405020304" pitchFamily="18" charset="0"/>
                <a:cs typeface="Times New Roman" panose="02020603050405020304" pitchFamily="18" charset="0"/>
              </a:rPr>
              <a:t/>
            </a:r>
            <a:br>
              <a:rPr lang="fr-FR" sz="1800" dirty="0" smtClean="0">
                <a:solidFill>
                  <a:schemeClr val="tx1"/>
                </a:solidFill>
                <a:latin typeface="Times New Roman" panose="02020603050405020304" pitchFamily="18" charset="0"/>
                <a:cs typeface="Times New Roman" panose="02020603050405020304" pitchFamily="18" charset="0"/>
              </a:rPr>
            </a:br>
            <a:r>
              <a:rPr lang="fr-FR" sz="1800" dirty="0">
                <a:solidFill>
                  <a:schemeClr val="tx1"/>
                </a:solidFill>
                <a:latin typeface="Times New Roman" panose="02020603050405020304" pitchFamily="18" charset="0"/>
                <a:cs typeface="Times New Roman" panose="02020603050405020304" pitchFamily="18" charset="0"/>
              </a:rPr>
              <a:t/>
            </a:r>
            <a:br>
              <a:rPr lang="fr-FR" sz="1800" dirty="0">
                <a:solidFill>
                  <a:schemeClr val="tx1"/>
                </a:solidFill>
                <a:latin typeface="Times New Roman" panose="02020603050405020304" pitchFamily="18" charset="0"/>
                <a:cs typeface="Times New Roman" panose="02020603050405020304" pitchFamily="18" charset="0"/>
              </a:rPr>
            </a:br>
            <a:r>
              <a:rPr lang="fr-FR" sz="1800" dirty="0" smtClean="0">
                <a:solidFill>
                  <a:schemeClr val="tx1"/>
                </a:solidFill>
                <a:latin typeface="Times New Roman" panose="02020603050405020304" pitchFamily="18" charset="0"/>
                <a:cs typeface="Times New Roman" panose="02020603050405020304" pitchFamily="18" charset="0"/>
              </a:rPr>
              <a:t/>
            </a:r>
            <a:br>
              <a:rPr lang="fr-FR" sz="1800" dirty="0" smtClean="0">
                <a:solidFill>
                  <a:schemeClr val="tx1"/>
                </a:solidFill>
                <a:latin typeface="Times New Roman" panose="02020603050405020304" pitchFamily="18" charset="0"/>
                <a:cs typeface="Times New Roman" panose="02020603050405020304" pitchFamily="18" charset="0"/>
              </a:rPr>
            </a:br>
            <a:r>
              <a:rPr lang="fr-FR" sz="1800" dirty="0">
                <a:solidFill>
                  <a:schemeClr val="tx1"/>
                </a:solidFill>
                <a:latin typeface="Times New Roman" panose="02020603050405020304" pitchFamily="18" charset="0"/>
                <a:cs typeface="Times New Roman" panose="02020603050405020304" pitchFamily="18" charset="0"/>
              </a:rPr>
              <a:t/>
            </a:r>
            <a:br>
              <a:rPr lang="fr-FR" sz="1800" dirty="0">
                <a:solidFill>
                  <a:schemeClr val="tx1"/>
                </a:solidFill>
                <a:latin typeface="Times New Roman" panose="02020603050405020304" pitchFamily="18" charset="0"/>
                <a:cs typeface="Times New Roman" panose="02020603050405020304" pitchFamily="18" charset="0"/>
              </a:rPr>
            </a:br>
            <a:r>
              <a:rPr lang="fr-FR" sz="1800" dirty="0" smtClean="0">
                <a:solidFill>
                  <a:schemeClr val="tx1"/>
                </a:solidFill>
                <a:latin typeface="Times New Roman" panose="02020603050405020304" pitchFamily="18" charset="0"/>
                <a:cs typeface="Times New Roman" panose="02020603050405020304" pitchFamily="18" charset="0"/>
              </a:rPr>
              <a:t/>
            </a:r>
            <a:br>
              <a:rPr lang="fr-FR" sz="1800" dirty="0" smtClean="0">
                <a:solidFill>
                  <a:schemeClr val="tx1"/>
                </a:solidFill>
                <a:latin typeface="Times New Roman" panose="02020603050405020304" pitchFamily="18" charset="0"/>
                <a:cs typeface="Times New Roman" panose="02020603050405020304" pitchFamily="18" charset="0"/>
              </a:rPr>
            </a:br>
            <a:r>
              <a:rPr lang="fr-FR" sz="1800" dirty="0">
                <a:solidFill>
                  <a:schemeClr val="tx1"/>
                </a:solidFill>
                <a:latin typeface="Times New Roman" panose="02020603050405020304" pitchFamily="18" charset="0"/>
                <a:cs typeface="Times New Roman" panose="02020603050405020304" pitchFamily="18" charset="0"/>
              </a:rPr>
              <a:t/>
            </a:r>
            <a:br>
              <a:rPr lang="fr-FR" sz="1800" dirty="0">
                <a:solidFill>
                  <a:schemeClr val="tx1"/>
                </a:solidFill>
                <a:latin typeface="Times New Roman" panose="02020603050405020304" pitchFamily="18" charset="0"/>
                <a:cs typeface="Times New Roman" panose="02020603050405020304" pitchFamily="18" charset="0"/>
              </a:rPr>
            </a:br>
            <a:r>
              <a:rPr lang="fr-FR" sz="1800" dirty="0" smtClean="0">
                <a:solidFill>
                  <a:schemeClr val="tx1"/>
                </a:solidFill>
                <a:latin typeface="Times New Roman" panose="02020603050405020304" pitchFamily="18" charset="0"/>
                <a:cs typeface="Times New Roman" panose="02020603050405020304" pitchFamily="18" charset="0"/>
              </a:rPr>
              <a:t/>
            </a:r>
            <a:br>
              <a:rPr lang="fr-FR" sz="1800" dirty="0" smtClean="0">
                <a:solidFill>
                  <a:schemeClr val="tx1"/>
                </a:solidFill>
                <a:latin typeface="Times New Roman" panose="02020603050405020304" pitchFamily="18" charset="0"/>
                <a:cs typeface="Times New Roman" panose="02020603050405020304" pitchFamily="18" charset="0"/>
              </a:rPr>
            </a:br>
            <a:r>
              <a:rPr lang="fr-FR" sz="1800" dirty="0" smtClean="0">
                <a:solidFill>
                  <a:schemeClr val="tx1"/>
                </a:solidFill>
                <a:latin typeface="Times New Roman" panose="02020603050405020304" pitchFamily="18" charset="0"/>
                <a:cs typeface="Times New Roman" panose="02020603050405020304" pitchFamily="18" charset="0"/>
              </a:rPr>
              <a:t>Une div en bas de la page de la même couleur que l’arrière plan a été supprimée.</a:t>
            </a:r>
            <a:endParaRPr lang="fr-FR" sz="18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127344" y="925685"/>
            <a:ext cx="8947150" cy="2148441"/>
          </a:xfrm>
          <a:prstGeom prst="rect">
            <a:avLst/>
          </a:prstGeom>
        </p:spPr>
      </p:pic>
      <p:sp>
        <p:nvSpPr>
          <p:cNvPr id="7" name="Title 1"/>
          <p:cNvSpPr txBox="1">
            <a:spLocks/>
          </p:cNvSpPr>
          <p:nvPr/>
        </p:nvSpPr>
        <p:spPr>
          <a:xfrm>
            <a:off x="1077469" y="4274191"/>
            <a:ext cx="9046900" cy="132542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fr-FR" sz="1800" u="sng" dirty="0" smtClean="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1127344" y="3235758"/>
            <a:ext cx="8947150" cy="1573832"/>
          </a:xfrm>
          <a:prstGeom prst="rect">
            <a:avLst/>
          </a:prstGeom>
        </p:spPr>
      </p:pic>
      <p:pic>
        <p:nvPicPr>
          <p:cNvPr id="3" name="Picture 2"/>
          <p:cNvPicPr>
            <a:picLocks noChangeAspect="1"/>
          </p:cNvPicPr>
          <p:nvPr/>
        </p:nvPicPr>
        <p:blipFill>
          <a:blip r:embed="rId4"/>
          <a:stretch>
            <a:fillRect/>
          </a:stretch>
        </p:blipFill>
        <p:spPr>
          <a:xfrm>
            <a:off x="1127344" y="5279852"/>
            <a:ext cx="8947150" cy="752475"/>
          </a:xfrm>
          <a:prstGeom prst="rect">
            <a:avLst/>
          </a:prstGeom>
        </p:spPr>
      </p:pic>
    </p:spTree>
    <p:extLst>
      <p:ext uri="{BB962C8B-B14F-4D97-AF65-F5344CB8AC3E}">
        <p14:creationId xmlns:p14="http://schemas.microsoft.com/office/powerpoint/2010/main" val="2161214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5895" y="1447672"/>
            <a:ext cx="8946541" cy="4195481"/>
          </a:xfrm>
        </p:spPr>
        <p:txBody>
          <a:bodyPr>
            <a:normAutofit/>
          </a:bodyPr>
          <a:lstStyle/>
          <a:p>
            <a:pPr marL="457200" indent="-457200">
              <a:buFont typeface="+mj-lt"/>
              <a:buAutoNum type="arabicPeriod" startAt="3"/>
            </a:pPr>
            <a:r>
              <a:rPr lang="fr-FR" b="1" u="sng" dirty="0" smtClean="0">
                <a:solidFill>
                  <a:schemeClr val="tx1"/>
                </a:solidFill>
                <a:latin typeface="Times New Roman" panose="02020603050405020304" pitchFamily="18" charset="0"/>
                <a:cs typeface="Times New Roman" panose="02020603050405020304" pitchFamily="18" charset="0"/>
              </a:rPr>
              <a:t> La localisation: </a:t>
            </a:r>
          </a:p>
          <a:p>
            <a:r>
              <a:rPr lang="fr-FR" dirty="0" smtClean="0">
                <a:latin typeface="Times New Roman" panose="02020603050405020304" pitchFamily="18" charset="0"/>
                <a:cs typeface="Times New Roman" panose="02020603050405020304" pitchFamily="18" charset="0"/>
              </a:rPr>
              <a:t>Dans </a:t>
            </a:r>
            <a:r>
              <a:rPr lang="fr-FR" dirty="0">
                <a:latin typeface="Times New Roman" panose="02020603050405020304" pitchFamily="18" charset="0"/>
                <a:cs typeface="Times New Roman" panose="02020603050405020304" pitchFamily="18" charset="0"/>
              </a:rPr>
              <a:t>différentes parties du code </a:t>
            </a:r>
            <a:r>
              <a:rPr lang="fr-FR" dirty="0" smtClean="0">
                <a:latin typeface="Times New Roman" panose="02020603050405020304" pitchFamily="18" charset="0"/>
                <a:cs typeface="Times New Roman" panose="02020603050405020304" pitchFamily="18" charset="0"/>
              </a:rPr>
              <a:t>html (mots-clés </a:t>
            </a:r>
            <a:r>
              <a:rPr lang="fr-FR" dirty="0">
                <a:latin typeface="Times New Roman" panose="02020603050405020304" pitchFamily="18" charset="0"/>
                <a:cs typeface="Times New Roman" panose="02020603050405020304" pitchFamily="18" charset="0"/>
              </a:rPr>
              <a:t>et attribut </a:t>
            </a:r>
            <a:r>
              <a:rPr lang="fr-FR" dirty="0" err="1">
                <a:latin typeface="Times New Roman" panose="02020603050405020304" pitchFamily="18" charset="0"/>
                <a:cs typeface="Times New Roman" panose="02020603050405020304" pitchFamily="18" charset="0"/>
              </a:rPr>
              <a:t>alt</a:t>
            </a:r>
            <a:r>
              <a:rPr lang="fr-FR" dirty="0">
                <a:latin typeface="Times New Roman" panose="02020603050405020304" pitchFamily="18" charset="0"/>
                <a:cs typeface="Times New Roman" panose="02020603050405020304" pitchFamily="18" charset="0"/>
              </a:rPr>
              <a:t>),Paris est la ville indiquée. </a:t>
            </a:r>
            <a:r>
              <a:rPr lang="fr-FR" dirty="0" smtClean="0">
                <a:latin typeface="Times New Roman" panose="02020603050405020304" pitchFamily="18" charset="0"/>
                <a:cs typeface="Times New Roman" panose="02020603050405020304" pitchFamily="18" charset="0"/>
              </a:rPr>
              <a:t>Or, notre </a:t>
            </a:r>
            <a:r>
              <a:rPr lang="fr-FR" dirty="0">
                <a:latin typeface="Times New Roman" panose="02020603050405020304" pitchFamily="18" charset="0"/>
                <a:cs typeface="Times New Roman" panose="02020603050405020304" pitchFamily="18" charset="0"/>
              </a:rPr>
              <a:t>agence est située à Lyon et nous souhaitons voir la recherche « agence webdesign Lyon </a:t>
            </a:r>
            <a:r>
              <a:rPr lang="fr-FR" dirty="0" smtClean="0">
                <a:latin typeface="Times New Roman" panose="02020603050405020304" pitchFamily="18" charset="0"/>
                <a:cs typeface="Times New Roman" panose="02020603050405020304" pitchFamily="18" charset="0"/>
              </a:rPr>
              <a:t>» pour remontée </a:t>
            </a:r>
            <a:r>
              <a:rPr lang="fr-FR" dirty="0">
                <a:latin typeface="Times New Roman" panose="02020603050405020304" pitchFamily="18" charset="0"/>
                <a:cs typeface="Times New Roman" panose="02020603050405020304" pitchFamily="18" charset="0"/>
              </a:rPr>
              <a:t>dans les résultats Google. Il faut donc remplacer Paris par Lyon dans les mots-clés et </a:t>
            </a:r>
            <a:r>
              <a:rPr lang="fr-FR" dirty="0" smtClean="0">
                <a:latin typeface="Times New Roman" panose="02020603050405020304" pitchFamily="18" charset="0"/>
                <a:cs typeface="Times New Roman" panose="02020603050405020304" pitchFamily="18" charset="0"/>
              </a:rPr>
              <a:t>les attributs </a:t>
            </a:r>
            <a:r>
              <a:rPr lang="fr-FR" dirty="0" err="1" smtClean="0">
                <a:latin typeface="Times New Roman" panose="02020603050405020304" pitchFamily="18" charset="0"/>
                <a:cs typeface="Times New Roman" panose="02020603050405020304" pitchFamily="18" charset="0"/>
              </a:rPr>
              <a:t>alt</a:t>
            </a:r>
            <a:r>
              <a:rPr lang="fr-FR" dirty="0" smtClean="0">
                <a:latin typeface="Times New Roman" panose="02020603050405020304" pitchFamily="18" charset="0"/>
                <a:cs typeface="Times New Roman" panose="02020603050405020304" pitchFamily="18" charset="0"/>
              </a:rPr>
              <a:t> afin </a:t>
            </a:r>
            <a:r>
              <a:rPr lang="fr-FR" dirty="0">
                <a:latin typeface="Times New Roman" panose="02020603050405020304" pitchFamily="18" charset="0"/>
                <a:cs typeface="Times New Roman" panose="02020603050405020304" pitchFamily="18" charset="0"/>
              </a:rPr>
              <a:t>que Google puisse mieux référencer localement notre </a:t>
            </a:r>
            <a:r>
              <a:rPr lang="fr-FR" dirty="0" smtClean="0">
                <a:latin typeface="Times New Roman" panose="02020603050405020304" pitchFamily="18" charset="0"/>
                <a:cs typeface="Times New Roman" panose="02020603050405020304" pitchFamily="18" charset="0"/>
              </a:rPr>
              <a:t>site.</a:t>
            </a:r>
          </a:p>
          <a:p>
            <a:endParaRPr lang="fr-FR" dirty="0" smtClean="0"/>
          </a:p>
        </p:txBody>
      </p:sp>
      <p:pic>
        <p:nvPicPr>
          <p:cNvPr id="5" name="Picture 4"/>
          <p:cNvPicPr>
            <a:picLocks noChangeAspect="1"/>
          </p:cNvPicPr>
          <p:nvPr/>
        </p:nvPicPr>
        <p:blipFill>
          <a:blip r:embed="rId2"/>
          <a:stretch>
            <a:fillRect/>
          </a:stretch>
        </p:blipFill>
        <p:spPr>
          <a:xfrm>
            <a:off x="1546453" y="3861571"/>
            <a:ext cx="4352925" cy="371475"/>
          </a:xfrm>
          <a:prstGeom prst="rect">
            <a:avLst/>
          </a:prstGeom>
        </p:spPr>
      </p:pic>
      <p:pic>
        <p:nvPicPr>
          <p:cNvPr id="6" name="Picture 5"/>
          <p:cNvPicPr>
            <a:picLocks noChangeAspect="1"/>
          </p:cNvPicPr>
          <p:nvPr/>
        </p:nvPicPr>
        <p:blipFill>
          <a:blip r:embed="rId3"/>
          <a:stretch>
            <a:fillRect/>
          </a:stretch>
        </p:blipFill>
        <p:spPr>
          <a:xfrm>
            <a:off x="1415824" y="4747497"/>
            <a:ext cx="7684634" cy="572793"/>
          </a:xfrm>
          <a:prstGeom prst="rect">
            <a:avLst/>
          </a:prstGeom>
        </p:spPr>
      </p:pic>
    </p:spTree>
    <p:extLst>
      <p:ext uri="{BB962C8B-B14F-4D97-AF65-F5344CB8AC3E}">
        <p14:creationId xmlns:p14="http://schemas.microsoft.com/office/powerpoint/2010/main" val="470953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22095</TotalTime>
  <Words>1053</Words>
  <Application>Microsoft Office PowerPoint</Application>
  <PresentationFormat>Widescreen</PresentationFormat>
  <Paragraphs>106</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Yu Gothic Medium</vt:lpstr>
      <vt:lpstr>Arial</vt:lpstr>
      <vt:lpstr>Times New Roman</vt:lpstr>
      <vt:lpstr>Trebuchet MS</vt:lpstr>
      <vt:lpstr>Wingdings 3</vt:lpstr>
      <vt:lpstr>Facet</vt:lpstr>
      <vt:lpstr>Rapport d’analyse du site de l’agence La Panthère</vt:lpstr>
      <vt:lpstr>PowerPoint Presentation</vt:lpstr>
      <vt:lpstr>PowerPoint Presentation</vt:lpstr>
      <vt:lpstr>PowerPoint Presentation</vt:lpstr>
      <vt:lpstr>PowerPoint Presentation</vt:lpstr>
      <vt:lpstr>PowerPoint Presentation</vt:lpstr>
      <vt:lpstr>PowerPoint Presentation</vt:lpstr>
      <vt:lpstr>Une autres div cachée à 20px couleur noire a été supprimée.                Une div en bas de la page de la même couleur que l’arrière plan a été supprimée.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Description de l’attribut alt :</vt:lpstr>
      <vt:lpstr>PowerPoint Presentation</vt:lpstr>
      <vt:lpstr>PowerPoint Presentation</vt:lpstr>
      <vt:lpstr>PowerPoint Presentation</vt:lpstr>
      <vt:lpstr>La vitesse après plusieurs modifications sur le site: réalisé avec lighthouse et GTmetrix</vt:lpstr>
      <vt:lpstr>Un travail sur la durée de mise en cache sera nécessaire pour encore améliorer les performances sur la vitesse du site.</vt:lpstr>
      <vt:lpstr>Teste de la version moblie  a été réalisé.</vt:lpstr>
      <vt:lpstr>Annuaire de liens dans le footer </vt:lpstr>
      <vt:lpstr>PowerPoint Presentation</vt:lpstr>
      <vt:lpstr>PowerPoint Presentation</vt:lpstr>
    </vt:vector>
  </TitlesOfParts>
  <Company>Borealis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d’analyse du site de l’agence La Panthère</dc:title>
  <dc:creator>Thinkpad Yoga 370</dc:creator>
  <cp:lastModifiedBy>Thinkpad Yoga 370</cp:lastModifiedBy>
  <cp:revision>106</cp:revision>
  <dcterms:created xsi:type="dcterms:W3CDTF">2022-03-24T08:21:13Z</dcterms:created>
  <dcterms:modified xsi:type="dcterms:W3CDTF">2022-04-17T10:40:13Z</dcterms:modified>
</cp:coreProperties>
</file>